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64" r:id="rId5"/>
    <p:sldId id="262" r:id="rId6"/>
    <p:sldId id="270" r:id="rId7"/>
    <p:sldId id="269" r:id="rId8"/>
    <p:sldId id="267" r:id="rId9"/>
    <p:sldId id="272" r:id="rId10"/>
    <p:sldId id="273" r:id="rId11"/>
    <p:sldId id="275" r:id="rId12"/>
    <p:sldId id="276" r:id="rId13"/>
    <p:sldId id="277" r:id="rId14"/>
    <p:sldId id="271" r:id="rId15"/>
    <p:sldId id="278" r:id="rId16"/>
    <p:sldId id="261" r:id="rId17"/>
    <p:sldId id="259" r:id="rId18"/>
    <p:sldId id="274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5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9" autoAdjust="0"/>
    <p:restoredTop sz="80366" autoAdjust="0"/>
  </p:normalViewPr>
  <p:slideViewPr>
    <p:cSldViewPr snapToGrid="0">
      <p:cViewPr varScale="1">
        <p:scale>
          <a:sx n="66" d="100"/>
          <a:sy n="66" d="100"/>
        </p:scale>
        <p:origin x="109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6T14:02:44.63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143 0 24575,'0'7'0,"1"15"0,-2 0 0,0-1 0,-1 1 0,-8 28 0,-5 29 0,13-60 0,-2 0 0,0 0 0,-1-1 0,0 1 0,-11 20 0,12-30 0,-6 8 0,1 0 0,1 0 0,1 1 0,1 0 0,0 1 0,1-1 0,1 1 0,-2 20 0,5-23-341,-1-1 0,0 1-1,-6 19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6T14:02:46.46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215 35 24575,'-1'5'0,"-1"0"0,0 0 0,-1-1 0,1 1 0,-1-1 0,0 1 0,0-1 0,-1 0 0,1 0 0,-1-1 0,0 1 0,-5 3 0,-2 4 0,-149 150 0,162-164 0,-1 1 0,1-1 0,-1 1 0,0-1 0,0 0 0,0 0 0,0 0 0,1-5 0,8-21 0,-1 17 0,1 0 0,0 1 0,1 0 0,1 1 0,-1 0 0,1 1 0,27-15 0,14-13 0,-40 28 0,0 0 0,1 0 0,0 1 0,0 1 0,1 0 0,25-7 0,-35 12 0,0 1 0,1-1 0,-1 1 0,0 1 0,1-1 0,-1 1 0,1 0 0,-1 0 0,1 0 0,-1 1 0,0 0 0,1 0 0,-1 0 0,0 1 0,0 0 0,0 0 0,0 0 0,0 1 0,0-1 0,0 1 0,-1 0 0,8 7 0,0 3 0,-2 0 0,1 1 0,-2 0 0,9 18 0,-8-15 0,0 0 0,22 26 0,-17-25 0,-1 1 0,21 39 0,-3-4 0,-18-36-1365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6T14:03:11.54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24575,'13'-1'0,"0"2"0,0-1 0,0 1 0,0 1 0,-1 0 0,1 1 0,0 1 0,22 9 0,-8-2 0,-18-7 0,1 0 0,-1 0 0,0 1 0,0 0 0,-1 1 0,13 10 0,-11-7 0,1-1 0,20 12 0,-22-14 0,1 0 0,-1 0 0,0 1 0,15 15 0,-19-16 0,13 15 0,1 0 0,1-1 0,27 20 0,-38-32 23,0 0 0,0 0-1,-1 1 1,9 12 0,12 13-1502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6T14:03:12.71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270 1 24575,'0'2'0,"4"127"0,-2-110 0,1-1 0,1 1 0,0-1 0,13 33 0,19 21 0,-22-46 0,19 52 0,-32-75 0,0-1 0,0 1 0,0-1 0,-1 1 0,1-1 0,-1 1 0,0 0 0,1-1 0,-1 1 0,-1 0 0,1-1 0,0 1 0,-1 0 0,1-1 0,-1 1 0,0-1 0,0 1 0,0-1 0,-1 3 0,0-2 0,-1 0 0,1-1 0,-1 1 0,0-1 0,0 0 0,0 0 0,0 0 0,0 0 0,0 0 0,0-1 0,0 1 0,-1-1 0,-5 2 0,-168 48 0,41-25 0,112-19-1365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5E8C50-2E1D-4D48-B8C4-4BDE852B5637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10AFA7-5E9A-40EB-9D47-0E396C59EF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2293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0AFA7-5E9A-40EB-9D47-0E396C59EF0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9215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0AFA7-5E9A-40EB-9D47-0E396C59EF0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7624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0AFA7-5E9A-40EB-9D47-0E396C59EF0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5817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0AFA7-5E9A-40EB-9D47-0E396C59EF0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7112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0AFA7-5E9A-40EB-9D47-0E396C59EF0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9753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0AFA7-5E9A-40EB-9D47-0E396C59EF0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9868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0AFA7-5E9A-40EB-9D47-0E396C59EF0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1719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7FA0F5-8EAE-83CB-4221-D947404F51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66EE091-27B7-2F81-30D9-CFEC971B1D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1DB5B7C-BDBD-A635-8C19-6187256A5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2CA07-3454-496C-825A-6D54A64A5318}" type="datetime1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3AD0D4-CF04-69A4-84BC-C6ADACECE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976BB6-9759-34AB-E118-9141EF454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1D28-9FAF-4BEB-8E85-2CAD804345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829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B2225E-F038-4026-4F49-D7FDC3AEE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13A27AA-FB32-8FB4-A3F1-8BA472463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42DDCC-1439-E5C0-5D2A-6D1E7AF6E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61A77-8047-4F6A-9AEA-828765BAB64F}" type="datetime1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68C397D-5D8C-E3D6-D7B0-F5B8D3065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59A4A14-440B-8439-F188-001BC9523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1D28-9FAF-4BEB-8E85-2CAD804345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7762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070FC69-32AB-6B4B-C1FB-4E26FE36CF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B4A59DB-F672-A86A-9E0A-A7D04FF87E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AD833B-109E-68F1-4513-F61EC3A5A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2D519-3D45-48DE-B88E-41212AC0CBD0}" type="datetime1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32823F-64B3-4835-B1C5-AA48CCB6F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A9748E-168E-E504-4C75-3C109A47E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1D28-9FAF-4BEB-8E85-2CAD804345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769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7EED40-F3AA-31F5-4058-5699A9C89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119662-E3B3-F917-6140-BCE376F37D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606567-345E-2C38-A4DB-28E97A3A4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4CC07-FE00-4961-9594-3562C867F918}" type="datetime1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413916-8411-345D-BFC5-33A03CE1F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F586074-EA8A-0F6D-9888-5968EC9B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1D28-9FAF-4BEB-8E85-2CAD804345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8365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AA67B9-6BF6-E3EF-8F69-91FA08EFD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172E1B6-9F21-AB05-F244-DB6B23407C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17E171C-1793-2EE3-2AC1-B49A35BB1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970F7-1442-4BC8-B3C6-F9D988298117}" type="datetime1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F7CC41-6E5D-4E4E-7052-1273CE939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E8E799-254D-A798-1CBB-057ECD617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1D28-9FAF-4BEB-8E85-2CAD804345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1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DC52C4-3EB4-7DE3-75B1-E46657696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DB4AF0C-3018-42E4-D504-28BD40BD1C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483BAB0-29B7-EBED-76A1-BC3C148C58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3FAF7F7-EAF7-ECD3-BF96-41C7B27F1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953E0-CCFD-4408-A71C-4DBD3F512BD5}" type="datetime1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B01D2D-797F-38D1-1010-3A64E825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3B5F13-DB75-6D1A-74EB-AFAC48BB7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1D28-9FAF-4BEB-8E85-2CAD804345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2608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846751-C372-2673-9753-41EB08AB5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EF19FC-68EC-67C8-4D14-92B5A1614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E11EDAC-62C2-40F9-442C-C729AB482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86ABD17-CB82-4B18-62DE-542B1D5974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CD4992A-BC9E-FCA7-2A3A-AFE7E5953F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2DDC927-6853-EC3F-C230-628856F6F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05507-1046-4B5A-A19A-5B78545C94F9}" type="datetime1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1318E06-7952-D864-5DD6-32494130F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1A90D8A-ECAA-38D6-5821-F5EBAF20A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1D28-9FAF-4BEB-8E85-2CAD804345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9570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81665B-EEA3-5556-55A0-43034CF3E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58E77CA-5739-A54A-C08A-227EF1CF7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E1D02-B635-4BA8-B022-52797F162D90}" type="datetime1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381C29B-A284-ADE3-CE58-E42DA7149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DDF8C6A-95FB-8E30-9661-1DB78C88E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1D28-9FAF-4BEB-8E85-2CAD804345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3830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5A2946A-75C2-FE26-71B3-AAD40E6D8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DED3F-2A83-4C54-B74F-09CB1034C396}" type="datetime1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EBC4A64-9B55-B0BC-DEC6-816AC355E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DCA7EE5-4082-48AF-1E56-321B14546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1D28-9FAF-4BEB-8E85-2CAD804345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3483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23875E-6D2F-C6E2-CA5D-6449CF728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3BEE3C5-22F8-FD5E-5AAB-C29D7FBA4F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4B298F-2B80-5361-55EC-A99C926253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BFEE8CD-CD1D-AE13-BFC8-0BED08E55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AE1B5-DA19-4B3E-AD60-AE534B5455B6}" type="datetime1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033841D-2E61-C4DF-E58B-879656350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16CA990-C1EC-336E-850B-E4FF625D8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1D28-9FAF-4BEB-8E85-2CAD804345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8087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04EF05-809E-CA6B-7C84-04E0F7433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1F2B66F-0584-43FD-1658-1183A2D23C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E4CC7C6-CB6E-CBB6-E7C2-C5640A6CAF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248EB27-E7E5-F327-FB72-C94F0DC5A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7FA64-D02D-4B16-9FB4-7ED014082BE0}" type="datetime1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965F52A-EE91-56EA-EAAF-C6EEB0C3D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EA9D9F-8AB3-A592-3A03-4FEC955FF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1D28-9FAF-4BEB-8E85-2CAD804345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2527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0BD105F-22EC-C015-B5A3-AAF78732A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56FC4D-CB65-F361-71EB-C34FB59F7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BACE0-4C3D-3EA8-8BF5-E7D0945596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8372D9-ECEA-48F4-A50A-BD2C1B73444D}" type="datetime1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CB4E266-968D-65E7-E9C1-94F7CBF4FD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E3E093F-E8FA-203E-69AB-5B966D8E5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C1D28-9FAF-4BEB-8E85-2CAD804345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7061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13" Type="http://schemas.openxmlformats.org/officeDocument/2006/relationships/customXml" Target="../ink/ink4.xml"/><Relationship Id="rId18" Type="http://schemas.openxmlformats.org/officeDocument/2006/relationships/image" Target="../media/image36.png"/><Relationship Id="rId3" Type="http://schemas.openxmlformats.org/officeDocument/2006/relationships/image" Target="../media/image28.png"/><Relationship Id="rId21" Type="http://schemas.openxmlformats.org/officeDocument/2006/relationships/image" Target="../media/image39.png"/><Relationship Id="rId12" Type="http://schemas.openxmlformats.org/officeDocument/2006/relationships/image" Target="../media/image32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11" Type="http://schemas.openxmlformats.org/officeDocument/2006/relationships/customXml" Target="../ink/ink3.xml"/><Relationship Id="rId5" Type="http://schemas.openxmlformats.org/officeDocument/2006/relationships/image" Target="../media/image26.png"/><Relationship Id="rId15" Type="http://schemas.openxmlformats.org/officeDocument/2006/relationships/image" Target="../media/image23.png"/><Relationship Id="rId23" Type="http://schemas.openxmlformats.org/officeDocument/2006/relationships/image" Target="../media/image41.png"/><Relationship Id="rId10" Type="http://schemas.openxmlformats.org/officeDocument/2006/relationships/image" Target="../media/image31.png"/><Relationship Id="rId19" Type="http://schemas.openxmlformats.org/officeDocument/2006/relationships/image" Target="../media/image37.png"/><Relationship Id="rId4" Type="http://schemas.openxmlformats.org/officeDocument/2006/relationships/image" Target="../media/image29.png"/><Relationship Id="rId9" Type="http://schemas.openxmlformats.org/officeDocument/2006/relationships/customXml" Target="../ink/ink2.xml"/><Relationship Id="rId14" Type="http://schemas.openxmlformats.org/officeDocument/2006/relationships/image" Target="../media/image33.png"/><Relationship Id="rId22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0.png"/><Relationship Id="rId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6A13A3-0A8B-A062-4315-31557D9271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2862"/>
            <a:ext cx="9749742" cy="3114675"/>
          </a:xfrm>
        </p:spPr>
        <p:txBody>
          <a:bodyPr>
            <a:normAutofit/>
          </a:bodyPr>
          <a:lstStyle/>
          <a:p>
            <a:r>
              <a:rPr lang="en-US" altLang="zh-CN" sz="6000" dirty="0" err="1"/>
              <a:t>OpenPose</a:t>
            </a:r>
            <a:r>
              <a:rPr lang="en-US" altLang="zh-CN" sz="6000" dirty="0"/>
              <a:t>: Realtime Multi-Person 2D Pose Estimation using Part Affinity Fields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B77F2F2-1A9A-4C69-2B5D-56EF1BB793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28054"/>
            <a:ext cx="9144000" cy="1050031"/>
          </a:xfrm>
        </p:spPr>
        <p:txBody>
          <a:bodyPr/>
          <a:lstStyle/>
          <a:p>
            <a:r>
              <a:rPr lang="zh-CN" altLang="en-US" dirty="0"/>
              <a:t>汇报人：余斐然</a:t>
            </a:r>
            <a:endParaRPr lang="en-US" altLang="zh-CN" dirty="0"/>
          </a:p>
          <a:p>
            <a:r>
              <a:rPr lang="en-US" altLang="zh-CN" dirty="0"/>
              <a:t>2022/11/17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B784D26-D299-5166-B562-3F62B7B6631D}"/>
              </a:ext>
            </a:extLst>
          </p:cNvPr>
          <p:cNvSpPr txBox="1"/>
          <p:nvPr/>
        </p:nvSpPr>
        <p:spPr>
          <a:xfrm>
            <a:off x="302871" y="6202166"/>
            <a:ext cx="6096000" cy="341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/>
              <a:t>https://github.com/CMU-Perceptual-Computing-Lab/openpose</a:t>
            </a:r>
            <a:endParaRPr lang="zh-CN" altLang="en-US" sz="16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F4D7AC2-6EA7-6B85-2BA4-6AB30A985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129" y="3971925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E315862A-4D20-0429-B602-3A01378B64DE}"/>
              </a:ext>
            </a:extLst>
          </p:cNvPr>
          <p:cNvSpPr txBox="1"/>
          <p:nvPr/>
        </p:nvSpPr>
        <p:spPr>
          <a:xfrm>
            <a:off x="2781300" y="3244334"/>
            <a:ext cx="662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 err="1"/>
              <a:t>Zhe</a:t>
            </a:r>
            <a:r>
              <a:rPr lang="en-US" altLang="zh-CN" sz="1800" dirty="0"/>
              <a:t> Cao, </a:t>
            </a:r>
            <a:r>
              <a:rPr lang="en-US" altLang="zh-CN" sz="1800" dirty="0" err="1"/>
              <a:t>Gines</a:t>
            </a:r>
            <a:r>
              <a:rPr lang="en-US" altLang="zh-CN" sz="1800" dirty="0"/>
              <a:t> Hidalgo, Tomas Simon, Shih-</a:t>
            </a:r>
            <a:r>
              <a:rPr lang="en-US" altLang="zh-CN" sz="1800" dirty="0" err="1"/>
              <a:t>En</a:t>
            </a:r>
            <a:r>
              <a:rPr lang="en-US" altLang="zh-CN" sz="1800" dirty="0"/>
              <a:t> Wei, </a:t>
            </a:r>
            <a:r>
              <a:rPr lang="en-US" altLang="zh-CN" sz="1800" dirty="0" err="1"/>
              <a:t>Yaser</a:t>
            </a:r>
            <a:r>
              <a:rPr lang="en-US" altLang="zh-CN" sz="1800" dirty="0"/>
              <a:t> Sheikh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29892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938E10-E280-BDA1-3AA9-0061E138B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/>
              <a:t>预测</a:t>
            </a:r>
            <a:r>
              <a:rPr lang="en-US" altLang="zh-CN" sz="3600" dirty="0"/>
              <a:t>PAFs(</a:t>
            </a:r>
            <a:r>
              <a:rPr lang="zh-CN" altLang="en-US" sz="3600" dirty="0"/>
              <a:t>关键点亲和度</a:t>
            </a:r>
            <a:r>
              <a:rPr lang="en-US" altLang="zh-CN" sz="3600" dirty="0"/>
              <a:t>)</a:t>
            </a:r>
            <a:r>
              <a:rPr lang="zh-CN" altLang="en-US" sz="3600" dirty="0"/>
              <a:t>向量（</a:t>
            </a:r>
            <a:r>
              <a:rPr lang="en-US" altLang="zh-CN" sz="3600" dirty="0"/>
              <a:t>2</a:t>
            </a:r>
            <a:r>
              <a:rPr lang="zh-CN" altLang="en-US" sz="3600" dirty="0"/>
              <a:t>）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4CBFC3F-CC8C-9DED-2EBA-6B2F9CD1C0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预测时，使用以下方法衡量给定肢体</a:t>
            </a:r>
            <a:r>
              <a:rPr lang="en-US" altLang="zh-CN" dirty="0"/>
              <a:t>c</a:t>
            </a:r>
            <a:r>
              <a:rPr lang="zh-CN" altLang="en-US" dirty="0"/>
              <a:t>相关联的两个关键点亲和度：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pPr marL="0" indent="0">
              <a:buNone/>
            </a:pPr>
            <a:r>
              <a:rPr lang="zh-CN" altLang="en-US" sz="2400" dirty="0"/>
              <a:t>也就是 </a:t>
            </a:r>
            <a:r>
              <a:rPr lang="zh-CN" altLang="en-US" sz="2400" b="1" dirty="0"/>
              <a:t>两个关键点间的亲和度</a:t>
            </a:r>
            <a:r>
              <a:rPr lang="en-US" altLang="zh-CN" sz="2400" b="1" dirty="0"/>
              <a:t>E </a:t>
            </a:r>
            <a:r>
              <a:rPr lang="zh-CN" altLang="en-US" sz="2400" dirty="0"/>
              <a:t>为两点连线上点的</a:t>
            </a:r>
            <a:r>
              <a:rPr lang="en-US" altLang="zh-CN" sz="2400" b="1" dirty="0"/>
              <a:t>PAFs</a:t>
            </a:r>
            <a:r>
              <a:rPr lang="zh-CN" altLang="en-US" sz="2400" b="1" dirty="0"/>
              <a:t>（亲和度向量）</a:t>
            </a:r>
            <a:r>
              <a:rPr lang="zh-CN" altLang="en-US" sz="2400" dirty="0"/>
              <a:t>和两点连线方向的单位向量的路径积分。</a:t>
            </a:r>
            <a:endParaRPr lang="en-US" altLang="zh-CN" sz="24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E210826-241A-3310-8516-1DF949044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712" y="2519064"/>
            <a:ext cx="5891834" cy="9099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B19B9BC-7F01-3698-F25B-BBB11C2EE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975" y="3523124"/>
            <a:ext cx="6109335" cy="691101"/>
          </a:xfrm>
          <a:prstGeom prst="rect">
            <a:avLst/>
          </a:prstGeom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54F8785-969C-13B4-430C-BA6F2D804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1D28-9FAF-4BEB-8E85-2CAD804345F2}" type="slidenum">
              <a:rPr lang="zh-CN" altLang="en-US" smtClean="0"/>
              <a:t>10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63645CD-EC8E-B9DD-E347-29D051C1CE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7554" y="1"/>
            <a:ext cx="4124446" cy="1863356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8177D116-E2F0-5631-43D9-2E715C0C30CC}"/>
              </a:ext>
            </a:extLst>
          </p:cNvPr>
          <p:cNvGrpSpPr/>
          <p:nvPr/>
        </p:nvGrpSpPr>
        <p:grpSpPr>
          <a:xfrm>
            <a:off x="765885" y="5131650"/>
            <a:ext cx="9555866" cy="1318991"/>
            <a:chOff x="765885" y="5131650"/>
            <a:chExt cx="9555866" cy="131899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1" name="标注: 双弯曲线形 10">
              <a:extLst>
                <a:ext uri="{FF2B5EF4-FFF2-40B4-BE49-F238E27FC236}">
                  <a16:creationId xmlns:a16="http://schemas.microsoft.com/office/drawing/2014/main" id="{F03C089F-40E8-AEC7-EECF-6A0EAA55BE66}"/>
                </a:ext>
              </a:extLst>
            </p:cNvPr>
            <p:cNvSpPr/>
            <p:nvPr/>
          </p:nvSpPr>
          <p:spPr>
            <a:xfrm>
              <a:off x="765885" y="5131650"/>
              <a:ext cx="9555866" cy="1318991"/>
            </a:xfrm>
            <a:prstGeom prst="borderCallout3">
              <a:avLst>
                <a:gd name="adj1" fmla="val -161145"/>
                <a:gd name="adj2" fmla="val 20496"/>
                <a:gd name="adj3" fmla="val -76902"/>
                <a:gd name="adj4" fmla="val -4918"/>
                <a:gd name="adj5" fmla="val 62266"/>
                <a:gd name="adj6" fmla="val -4918"/>
                <a:gd name="adj7" fmla="val 74351"/>
                <a:gd name="adj8" fmla="val -581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2F82703-DD59-72B0-A178-102B5F2F5E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4644"/>
            <a:stretch/>
          </p:blipFill>
          <p:spPr>
            <a:xfrm>
              <a:off x="1156890" y="5528441"/>
              <a:ext cx="4386928" cy="691101"/>
            </a:xfrm>
            <a:prstGeom prst="rect">
              <a:avLst/>
            </a:prstGeom>
            <a:grpFill/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EC908C6A-7AF1-E122-B038-7CBBCC690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67629" y="5518706"/>
              <a:ext cx="4004394" cy="658257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405550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E96A5A-7BFC-C016-D75A-0B28CA5AC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Part(</a:t>
            </a:r>
            <a:r>
              <a:rPr lang="zh-CN" altLang="en-US" dirty="0"/>
              <a:t>关键点</a:t>
            </a:r>
            <a:r>
              <a:rPr lang="en-US" altLang="zh-CN" dirty="0"/>
              <a:t>)</a:t>
            </a:r>
            <a:r>
              <a:rPr lang="zh-CN" altLang="en-US" dirty="0"/>
              <a:t>聚类（</a:t>
            </a:r>
            <a:r>
              <a:rPr lang="en-US" altLang="zh-CN" dirty="0"/>
              <a:t>1</a:t>
            </a:r>
            <a:r>
              <a:rPr lang="zh-CN" altLang="en-US" dirty="0"/>
              <a:t>）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F42FE3FC-A530-1371-D3DA-9D4AF4875A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16033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zh-CN" altLang="en-US" sz="2000" dirty="0"/>
                  <a:t>根据关键点置信度网络，可以得到预测的关键点集合：</a:t>
                </a:r>
                <a:endParaRPr lang="en-US" altLang="zh-CN" sz="20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dirty="0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CN" sz="2000" i="1" dirty="0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  <m:r>
                        <a:rPr lang="en-US" altLang="zh-CN" sz="2000" i="0" dirty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CN" sz="2000" i="1" dirty="0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sz="2000" i="1" dirty="0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000" i="1" dirty="0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altLang="zh-CN" sz="2000" i="1" dirty="0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altLang="zh-CN" sz="2000" i="1" dirty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bSup>
                          <m:r>
                            <a:rPr lang="en-US" altLang="zh-CN" sz="2000" i="0" dirty="0" smtClean="0"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altLang="zh-CN" sz="2000" i="1" dirty="0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CN" sz="2000" i="0" dirty="0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altLang="zh-CN" sz="2000" i="1" dirty="0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0" dirty="0" smtClean="0">
                                  <a:latin typeface="Cambria Math" panose="02040503050406030204" pitchFamily="18" charset="0"/>
                                </a:rPr>
                                <m:t>1…</m:t>
                              </m:r>
                              <m:r>
                                <a:rPr lang="en-US" altLang="zh-CN" sz="2000" i="1" dirty="0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</m:d>
                          <m:r>
                            <a:rPr lang="en-US" altLang="zh-CN" sz="2000" i="0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00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CN" sz="2000" i="0" dirty="0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altLang="zh-CN" sz="2000" i="1" dirty="0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0" dirty="0" smtClean="0">
                                  <a:latin typeface="Cambria Math" panose="02040503050406030204" pitchFamily="18" charset="0"/>
                                </a:rPr>
                                <m:t>1…</m:t>
                              </m:r>
                              <m:sSub>
                                <m:sSubPr>
                                  <m:ctrlPr>
                                    <a:rPr lang="en-US" altLang="zh-CN" sz="2000" i="1" dirty="0" smtClean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 dirty="0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altLang="zh-CN" sz="2000" i="1" dirty="0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altLang="zh-CN" sz="2000" dirty="0"/>
              </a:p>
              <a:p>
                <a:pPr marL="0" indent="0">
                  <a:buNone/>
                </a:pPr>
                <a:r>
                  <a:rPr lang="zh-CN" altLang="en-US" sz="2000" dirty="0"/>
                  <a:t>其中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  <m:r>
                      <a:rPr lang="zh-CN" altLang="en-US" sz="2000" i="1">
                        <a:latin typeface="Cambria Math" panose="02040503050406030204" pitchFamily="18" charset="0"/>
                      </a:rPr>
                      <m:t>表示</m:t>
                    </m:r>
                  </m:oMath>
                </a14:m>
                <a:r>
                  <a:rPr lang="zh-CN" altLang="en-US" sz="2000" dirty="0"/>
                  <a:t>第</a:t>
                </a:r>
                <a:r>
                  <a:rPr lang="en-US" altLang="zh-CN" sz="2000" dirty="0"/>
                  <a:t>j</a:t>
                </a:r>
                <a:r>
                  <a:rPr lang="zh-CN" altLang="en-US" sz="2000" dirty="0"/>
                  <a:t>类的第</a:t>
                </a:r>
                <a:r>
                  <a:rPr lang="en-US" altLang="zh-CN" sz="2000" dirty="0"/>
                  <a:t>m</a:t>
                </a:r>
                <a:r>
                  <a:rPr lang="zh-CN" altLang="en-US" sz="2000" dirty="0"/>
                  <a:t>个关键点。</a:t>
                </a:r>
                <a:endParaRPr lang="en-US" altLang="zh-CN" sz="2000" dirty="0"/>
              </a:p>
              <a:p>
                <a:pPr marL="0" indent="0">
                  <a:buNone/>
                </a:pPr>
                <a:endParaRPr lang="en-US" altLang="zh-CN" sz="2000" dirty="0"/>
              </a:p>
              <a:p>
                <a:pPr marL="0" indent="0">
                  <a:buNone/>
                </a:pPr>
                <a:endParaRPr lang="en-US" altLang="zh-CN" sz="2400" b="0" dirty="0">
                  <a:ea typeface="Cambria Math" panose="02040503050406030204" pitchFamily="18" charset="0"/>
                </a:endParaRPr>
              </a:p>
              <a:p>
                <a:endParaRPr lang="zh-CN" altLang="en-US" sz="2400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F42FE3FC-A530-1371-D3DA-9D4AF4875A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1603375"/>
              </a:xfrm>
              <a:blipFill>
                <a:blip r:embed="rId2"/>
                <a:stretch>
                  <a:fillRect l="-638" t="-37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5081516-41FD-477C-1CE5-CC8125966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1D28-9FAF-4BEB-8E85-2CAD804345F2}" type="slidenum">
              <a:rPr lang="zh-CN" altLang="en-US" smtClean="0"/>
              <a:t>11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636D023-F006-9CA0-4A9F-24BF62188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2306" y="-60114"/>
            <a:ext cx="3789694" cy="29985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C6F729B9-87CF-357E-D167-B25F104A2992}"/>
                  </a:ext>
                </a:extLst>
              </p:cNvPr>
              <p:cNvSpPr txBox="1"/>
              <p:nvPr/>
            </p:nvSpPr>
            <p:spPr>
              <a:xfrm>
                <a:off x="838200" y="3331259"/>
                <a:ext cx="8849810" cy="12200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</a:pPr>
                <a:r>
                  <a:rPr lang="zh-CN" altLang="en-US" sz="2000" dirty="0"/>
                  <a:t>定义一个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CN" altLang="en-US" sz="2000">
                            <a:latin typeface="Cambria Math" panose="02040503050406030204" pitchFamily="18" charset="0"/>
                          </a:rPr>
                          <m:t>𝓏</m:t>
                        </m:r>
                      </m:e>
                      <m:sub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altLang="zh-CN" sz="200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altLang="zh-CN" sz="20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  <m:sup>
                        <m:r>
                          <a:rPr lang="en-US" altLang="zh-CN" sz="2000">
                            <a:latin typeface="Cambria Math" panose="02040503050406030204" pitchFamily="18" charset="0"/>
                          </a:rPr>
                          <m:t>𝑚𝑛</m:t>
                        </m:r>
                      </m:sup>
                    </m:sSubSup>
                    <m:r>
                      <a:rPr lang="en-US" altLang="zh-CN" sz="2000">
                        <a:latin typeface="Cambria Math" panose="02040503050406030204" pitchFamily="18" charset="0"/>
                      </a:rPr>
                      <m:t>∈{0,1}</m:t>
                    </m:r>
                  </m:oMath>
                </a14:m>
                <a:r>
                  <a:rPr lang="en-US" altLang="zh-CN" sz="2000" dirty="0"/>
                  <a:t>,</a:t>
                </a:r>
                <a:r>
                  <a:rPr lang="zh-CN" altLang="en-US" sz="2000" dirty="0"/>
                  <a:t>用来表示两个关键点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dirty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sSub>
                          <m:sSubPr>
                            <m:ctrlPr>
                              <a:rPr lang="en-US" altLang="zh-CN" sz="20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dirty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altLang="zh-CN" sz="2000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  <m:sup>
                        <m:r>
                          <a:rPr lang="en-US" altLang="zh-CN" sz="2000" dirty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  <m:r>
                      <a:rPr lang="zh-CN" altLang="en-US" sz="2000" dirty="0">
                        <a:latin typeface="Cambria Math" panose="02040503050406030204" pitchFamily="18" charset="0"/>
                      </a:rPr>
                      <m:t>和</m:t>
                    </m:r>
                    <m:sSubSup>
                      <m:sSubSupPr>
                        <m:ctrlPr>
                          <a:rPr lang="en-US" altLang="zh-CN" sz="20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dirty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sSub>
                          <m:sSubPr>
                            <m:ctrlPr>
                              <a:rPr lang="en-US" altLang="zh-CN" sz="20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000" dirty="0">
                                <a:latin typeface="Cambria Math" panose="02040503050406030204" pitchFamily="18" charset="0"/>
                              </a:rPr>
                              <m:t>j</m:t>
                            </m:r>
                          </m:e>
                          <m:sub>
                            <m:r>
                              <a:rPr lang="en-US" altLang="zh-CN" sz="2000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  <m:sup>
                        <m:r>
                          <m:rPr>
                            <m:sty m:val="p"/>
                          </m:rPr>
                          <a:rPr lang="en-US" altLang="zh-CN" sz="2000" dirty="0">
                            <a:latin typeface="Cambria Math" panose="02040503050406030204" pitchFamily="18" charset="0"/>
                          </a:rPr>
                          <m:t>n</m:t>
                        </m:r>
                      </m:sup>
                    </m:sSubSup>
                    <m:r>
                      <a:rPr lang="zh-CN" altLang="en-US" sz="2000" dirty="0">
                        <a:latin typeface="Cambria Math" panose="02040503050406030204" pitchFamily="18" charset="0"/>
                      </a:rPr>
                      <m:t>是</m:t>
                    </m:r>
                  </m:oMath>
                </a14:m>
                <a:r>
                  <a:rPr lang="zh-CN" altLang="en-US" sz="2000" dirty="0"/>
                  <a:t>否应该连线。</a:t>
                </a:r>
                <a:endParaRPr lang="en-US" altLang="zh-CN" sz="2000" dirty="0"/>
              </a:p>
              <a:p>
                <a:pPr marL="0"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</a:pPr>
                <a:r>
                  <a:rPr lang="zh-CN" altLang="en-US" sz="2000" dirty="0"/>
                  <a:t>所有关键点之间的连线情况构成集合：</a:t>
                </a:r>
                <a:endParaRPr lang="en-US" altLang="zh-CN" sz="2000" dirty="0"/>
              </a:p>
              <a:p>
                <a:pPr marL="0"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000">
                          <a:latin typeface="Cambria Math" panose="02040503050406030204" pitchFamily="18" charset="0"/>
                        </a:rPr>
                        <m:t>𝒵</m:t>
                      </m:r>
                      <m:r>
                        <a:rPr lang="en-US" altLang="zh-CN" sz="200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sz="2000">
                                  <a:latin typeface="Cambria Math" panose="02040503050406030204" pitchFamily="18" charset="0"/>
                                </a:rPr>
                                <m:t>𝓏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en-US" altLang="zh-CN" sz="20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en-US" altLang="zh-CN" sz="20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altLang="zh-CN" sz="2000">
                                  <a:latin typeface="Cambria Math" panose="02040503050406030204" pitchFamily="18" charset="0"/>
                                </a:rPr>
                                <m:t>𝑚𝑛</m:t>
                              </m:r>
                            </m:sup>
                          </m:sSubSup>
                          <m:r>
                            <a:rPr lang="en-US" altLang="zh-CN" sz="2000"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altLang="zh-CN" sz="2000">
                              <a:latin typeface="Cambria Math" panose="02040503050406030204" pitchFamily="18" charset="0"/>
                            </a:rPr>
                            <m:t>𝑓𝑜𝑟</m:t>
                          </m:r>
                          <m:r>
                            <a:rPr lang="en-US" altLang="zh-CN" sz="200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altLang="zh-CN" sz="20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200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altLang="zh-CN" sz="20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sz="2000">
                              <a:latin typeface="Cambria Math" panose="02040503050406030204" pitchFamily="18" charset="0"/>
                            </a:rPr>
                            <m:t>∈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>
                                  <a:latin typeface="Cambria Math" panose="02040503050406030204" pitchFamily="18" charset="0"/>
                                </a:rPr>
                                <m:t>1…</m:t>
                              </m:r>
                              <m:r>
                                <a:rPr lang="en-US" altLang="zh-CN" sz="200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</m:d>
                          <m:r>
                            <a:rPr lang="en-US" altLang="zh-CN" sz="200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00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CN" sz="2000">
                              <a:latin typeface="Cambria Math" panose="02040503050406030204" pitchFamily="18" charset="0"/>
                            </a:rPr>
                            <m:t>∈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>
                                  <a:latin typeface="Cambria Math" panose="02040503050406030204" pitchFamily="18" charset="0"/>
                                </a:rPr>
                                <m:t>1…</m:t>
                              </m:r>
                              <m:sSub>
                                <m:sSub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e>
                                    <m:sub>
                                      <m:r>
                                        <a:rPr lang="en-US" altLang="zh-CN" sz="200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d>
                          <m:r>
                            <a:rPr lang="en-US" altLang="zh-CN" sz="200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00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CN" sz="2000">
                              <a:latin typeface="Cambria Math" panose="02040503050406030204" pitchFamily="18" charset="0"/>
                            </a:rPr>
                            <m:t>∈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>
                                  <a:latin typeface="Cambria Math" panose="02040503050406030204" pitchFamily="18" charset="0"/>
                                </a:rPr>
                                <m:t>1…</m:t>
                              </m:r>
                              <m:sSub>
                                <m:sSub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e>
                                    <m:sub>
                                      <m:r>
                                        <a:rPr lang="en-US" altLang="zh-CN" sz="200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altLang="zh-CN" sz="2000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C6F729B9-87CF-357E-D167-B25F104A29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331259"/>
                <a:ext cx="8849810" cy="1220014"/>
              </a:xfrm>
              <a:prstGeom prst="rect">
                <a:avLst/>
              </a:prstGeom>
              <a:blipFill>
                <a:blip r:embed="rId4"/>
                <a:stretch>
                  <a:fillRect l="-758" t="-4478" b="-49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7286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A5C577-3B86-6867-9297-6E8DC8DB8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Part(</a:t>
            </a:r>
            <a:r>
              <a:rPr lang="zh-CN" altLang="en-US" dirty="0"/>
              <a:t>关键点</a:t>
            </a:r>
            <a:r>
              <a:rPr lang="en-US" altLang="zh-CN" dirty="0"/>
              <a:t>)</a:t>
            </a:r>
            <a:r>
              <a:rPr lang="zh-CN" altLang="en-US" dirty="0"/>
              <a:t>聚类（</a:t>
            </a:r>
            <a:r>
              <a:rPr lang="en-US" altLang="zh-CN" dirty="0"/>
              <a:t>2</a:t>
            </a:r>
            <a:r>
              <a:rPr lang="zh-CN" altLang="en-US" dirty="0"/>
              <a:t>）</a:t>
            </a:r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B1702DE9-79C3-1681-1CFA-A4DBFF900A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3205" y="2446002"/>
            <a:ext cx="5273497" cy="861135"/>
          </a:xfr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60BC2D-BB64-9A68-0FA7-DB625BE66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2306" y="-60114"/>
            <a:ext cx="3789694" cy="299853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02603D9-C8CD-FFCD-6721-EBD82225F5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341"/>
          <a:stretch/>
        </p:blipFill>
        <p:spPr>
          <a:xfrm>
            <a:off x="1689110" y="3146363"/>
            <a:ext cx="4785775" cy="129222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081AFE2-0A4E-F734-0977-5C12636B7959}"/>
              </a:ext>
            </a:extLst>
          </p:cNvPr>
          <p:cNvSpPr txBox="1"/>
          <p:nvPr/>
        </p:nvSpPr>
        <p:spPr>
          <a:xfrm>
            <a:off x="838200" y="1551007"/>
            <a:ext cx="100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对于给定的某类肢体</a:t>
            </a:r>
            <a:r>
              <a:rPr lang="en-US" altLang="zh-CN" dirty="0"/>
              <a:t>c</a:t>
            </a:r>
            <a:r>
              <a:rPr lang="zh-CN" altLang="en-US" dirty="0"/>
              <a:t>，和它相关联的两类关键点为</a:t>
            </a:r>
            <a:r>
              <a:rPr lang="en-US" altLang="zh-CN" dirty="0"/>
              <a:t>j1</a:t>
            </a:r>
            <a:r>
              <a:rPr lang="zh-CN" altLang="en-US" dirty="0"/>
              <a:t>，</a:t>
            </a:r>
            <a:r>
              <a:rPr lang="en-US" altLang="zh-CN" dirty="0"/>
              <a:t>j2</a:t>
            </a:r>
            <a:r>
              <a:rPr lang="zh-CN" altLang="en-US" dirty="0"/>
              <a:t>，</a:t>
            </a:r>
            <a:endParaRPr lang="en-US" altLang="zh-CN" dirty="0"/>
          </a:p>
          <a:p>
            <a:r>
              <a:rPr lang="zh-CN" altLang="en-US" dirty="0"/>
              <a:t>两点之间的聚类问题可以看成：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对话气泡: 圆角矩形 10">
                <a:extLst>
                  <a:ext uri="{FF2B5EF4-FFF2-40B4-BE49-F238E27FC236}">
                    <a16:creationId xmlns:a16="http://schemas.microsoft.com/office/drawing/2014/main" id="{FDABA7B7-DFB2-A33D-073B-91422D8ED5A3}"/>
                  </a:ext>
                </a:extLst>
              </p:cNvPr>
              <p:cNvSpPr/>
              <p:nvPr/>
            </p:nvSpPr>
            <p:spPr>
              <a:xfrm>
                <a:off x="7859209" y="3307138"/>
                <a:ext cx="4120588" cy="1554230"/>
              </a:xfrm>
              <a:prstGeom prst="wedgeRoundRectCallout">
                <a:avLst>
                  <a:gd name="adj1" fmla="val -84597"/>
                  <a:gd name="adj2" fmla="val -34685"/>
                  <a:gd name="adj3" fmla="val 16667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  <m:r>
                      <a:rPr lang="zh-CN" alt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表示</m:t>
                    </m:r>
                  </m:oMath>
                </a14:m>
                <a:r>
                  <a:rPr lang="zh-CN" altLang="en-US" dirty="0">
                    <a:solidFill>
                      <a:schemeClr val="tx1"/>
                    </a:solidFill>
                  </a:rPr>
                  <a:t>第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j</a:t>
                </a:r>
                <a:r>
                  <a:rPr lang="zh-CN" altLang="en-US" dirty="0">
                    <a:solidFill>
                      <a:schemeClr val="tx1"/>
                    </a:solidFill>
                  </a:rPr>
                  <a:t>类关键点</a:t>
                </a:r>
                <a:endParaRPr lang="en-US" altLang="zh-CN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CN" alt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𝓏</m:t>
                        </m:r>
                      </m:e>
                      <m:sub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  <m:sup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𝑚𝑛</m:t>
                        </m:r>
                      </m:sup>
                    </m:sSubSup>
                    <m:r>
                      <a:rPr lang="en-US" altLang="zh-CN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{0,1}</m:t>
                    </m:r>
                  </m:oMath>
                </a14:m>
                <a:r>
                  <a:rPr lang="en-US" altLang="zh-CN" dirty="0">
                    <a:solidFill>
                      <a:schemeClr val="tx1"/>
                    </a:solidFill>
                  </a:rPr>
                  <a:t>,</a:t>
                </a:r>
                <a:r>
                  <a:rPr lang="zh-CN" altLang="en-US" dirty="0">
                    <a:solidFill>
                      <a:schemeClr val="tx1"/>
                    </a:solidFill>
                  </a:rPr>
                  <a:t>用来表示两个关键点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sSub>
                          <m:sSubPr>
                            <m:ctrlPr>
                              <a:rPr lang="en-US" altLang="zh-CN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altLang="zh-CN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  <m:sup>
                        <m: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  <m:r>
                      <a:rPr lang="zh-CN" alt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和</m:t>
                    </m:r>
                    <m:sSubSup>
                      <m:sSubSupPr>
                        <m:ctrlP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sSub>
                          <m:sSubPr>
                            <m:ctrlPr>
                              <a:rPr lang="en-US" altLang="zh-CN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j</m:t>
                            </m:r>
                          </m:e>
                          <m:sub>
                            <m:r>
                              <a:rPr lang="en-US" altLang="zh-CN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  <m:sup>
                        <m:r>
                          <m:rPr>
                            <m:sty m:val="p"/>
                          </m:rPr>
                          <a:rPr lang="en-US" altLang="zh-CN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sup>
                    </m:sSubSup>
                    <m:r>
                      <a:rPr lang="zh-CN" alt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是</m:t>
                    </m:r>
                  </m:oMath>
                </a14:m>
                <a:r>
                  <a:rPr lang="zh-CN" altLang="en-US" dirty="0">
                    <a:solidFill>
                      <a:schemeClr val="tx1"/>
                    </a:solidFill>
                  </a:rPr>
                  <a:t>否应该连线</a:t>
                </a:r>
                <a:endParaRPr lang="en-US" altLang="zh-CN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对话气泡: 圆角矩形 10">
                <a:extLst>
                  <a:ext uri="{FF2B5EF4-FFF2-40B4-BE49-F238E27FC236}">
                    <a16:creationId xmlns:a16="http://schemas.microsoft.com/office/drawing/2014/main" id="{FDABA7B7-DFB2-A33D-073B-91422D8ED5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9209" y="3307138"/>
                <a:ext cx="4120588" cy="1554230"/>
              </a:xfrm>
              <a:prstGeom prst="wedgeRoundRectCallout">
                <a:avLst>
                  <a:gd name="adj1" fmla="val -84597"/>
                  <a:gd name="adj2" fmla="val -34685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9FC41DE5-5EEE-84B9-499B-F4F20B142A14}"/>
                  </a:ext>
                </a:extLst>
              </p:cNvPr>
              <p:cNvSpPr txBox="1"/>
              <p:nvPr/>
            </p:nvSpPr>
            <p:spPr>
              <a:xfrm>
                <a:off x="700742" y="4676702"/>
                <a:ext cx="69332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/>
                  <a:t>其中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𝑚𝑛</m:t>
                        </m:r>
                      </m:sub>
                    </m:sSub>
                    <m:r>
                      <a:rPr lang="zh-CN" altLang="en-US" i="1">
                        <a:latin typeface="Cambria Math" panose="02040503050406030204" pitchFamily="18" charset="0"/>
                      </a:rPr>
                      <m:t>是</m:t>
                    </m:r>
                  </m:oMath>
                </a14:m>
                <a:r>
                  <a:rPr lang="zh-CN" altLang="en-US" dirty="0"/>
                  <a:t>两个关键点</a:t>
                </a:r>
                <a:r>
                  <a:rPr lang="en-US" altLang="zh-CN" dirty="0"/>
                  <a:t>m</a:t>
                </a:r>
                <a:r>
                  <a:rPr lang="zh-CN" altLang="en-US" dirty="0"/>
                  <a:t>、</a:t>
                </a:r>
                <a:r>
                  <a:rPr lang="en-US" altLang="zh-CN" dirty="0"/>
                  <a:t>n</a:t>
                </a:r>
                <a:r>
                  <a:rPr lang="zh-CN" altLang="en-US" dirty="0"/>
                  <a:t>之间的亲和度积分，由公式</a:t>
                </a:r>
                <a:r>
                  <a:rPr lang="en-US" altLang="zh-CN" dirty="0"/>
                  <a:t>(10)</a:t>
                </a:r>
                <a:r>
                  <a:rPr lang="zh-CN" altLang="en-US" dirty="0"/>
                  <a:t>确定： </a:t>
                </a: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9FC41DE5-5EEE-84B9-499B-F4F20B142A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742" y="4676702"/>
                <a:ext cx="6933236" cy="369332"/>
              </a:xfrm>
              <a:prstGeom prst="rect">
                <a:avLst/>
              </a:prstGeom>
              <a:blipFill>
                <a:blip r:embed="rId6"/>
                <a:stretch>
                  <a:fillRect l="-792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片 12">
            <a:extLst>
              <a:ext uri="{FF2B5EF4-FFF2-40B4-BE49-F238E27FC236}">
                <a16:creationId xmlns:a16="http://schemas.microsoft.com/office/drawing/2014/main" id="{C5A0693D-8C5D-9F2F-D3B0-7ED27D14BD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0611" y="5183352"/>
            <a:ext cx="4778683" cy="738021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DD115E8-ABB0-C267-6FBC-D89A0B7E6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1D28-9FAF-4BEB-8E85-2CAD804345F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6324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F06FC8-4696-A841-BC53-ED7979395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关键点聚类（</a:t>
            </a:r>
            <a:r>
              <a:rPr lang="en-US" altLang="zh-CN" dirty="0"/>
              <a:t>3</a:t>
            </a:r>
            <a:r>
              <a:rPr lang="zh-CN" altLang="en-US" dirty="0"/>
              <a:t>）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C3AEF4A-BF2B-42E2-D4B3-790617C625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pPr marL="0" indent="0">
              <a:buNone/>
            </a:pPr>
            <a:r>
              <a:rPr lang="zh-CN" altLang="en-US" dirty="0"/>
              <a:t>该问题就是一个二分图匹配问题，本质就是</a:t>
            </a:r>
            <a:endParaRPr lang="en-US" altLang="zh-CN" dirty="0"/>
          </a:p>
          <a:p>
            <a:pPr marL="0" indent="0">
              <a:buNone/>
            </a:pPr>
            <a:r>
              <a:rPr lang="zh-CN" altLang="en-US" dirty="0"/>
              <a:t>找到一种连线方式，使得总亲和度最高。</a:t>
            </a:r>
            <a:endParaRPr lang="en-US" altLang="zh-CN" dirty="0"/>
          </a:p>
          <a:p>
            <a:pPr marL="0" indent="0">
              <a:buNone/>
            </a:pPr>
            <a:r>
              <a:rPr lang="zh-CN" altLang="en-US" dirty="0"/>
              <a:t>可以使用</a:t>
            </a:r>
            <a:r>
              <a:rPr lang="zh-CN" altLang="en-US" b="1" dirty="0"/>
              <a:t>匈牙利算法</a:t>
            </a:r>
            <a:r>
              <a:rPr lang="zh-CN" altLang="en-US" dirty="0"/>
              <a:t>解决。</a:t>
            </a:r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pic>
        <p:nvPicPr>
          <p:cNvPr id="4" name="内容占位符 5">
            <a:extLst>
              <a:ext uri="{FF2B5EF4-FFF2-40B4-BE49-F238E27FC236}">
                <a16:creationId xmlns:a16="http://schemas.microsoft.com/office/drawing/2014/main" id="{045E1A6B-AB16-F6BC-1A67-6689FECE3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973" y="1427106"/>
            <a:ext cx="5273497" cy="86113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DF2645E-4680-C217-C31C-53981435E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838" y="2124864"/>
            <a:ext cx="4785775" cy="1409822"/>
          </a:xfrm>
          <a:prstGeom prst="rect">
            <a:avLst/>
          </a:prstGeom>
        </p:spPr>
      </p:pic>
      <p:sp>
        <p:nvSpPr>
          <p:cNvPr id="34" name="箭头: 右 33">
            <a:extLst>
              <a:ext uri="{FF2B5EF4-FFF2-40B4-BE49-F238E27FC236}">
                <a16:creationId xmlns:a16="http://schemas.microsoft.com/office/drawing/2014/main" id="{816EC54D-4C36-654E-B983-C51196C52040}"/>
              </a:ext>
            </a:extLst>
          </p:cNvPr>
          <p:cNvSpPr/>
          <p:nvPr/>
        </p:nvSpPr>
        <p:spPr>
          <a:xfrm>
            <a:off x="6296628" y="2190425"/>
            <a:ext cx="848609" cy="7030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772FCD6B-F19A-8309-A7B0-0509E8C084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5614" y="3867355"/>
            <a:ext cx="3629548" cy="2871822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52842711-76EC-23B0-E509-592F771CCE1A}"/>
              </a:ext>
            </a:extLst>
          </p:cNvPr>
          <p:cNvGrpSpPr/>
          <p:nvPr/>
        </p:nvGrpSpPr>
        <p:grpSpPr>
          <a:xfrm>
            <a:off x="9460162" y="4443598"/>
            <a:ext cx="237960" cy="274320"/>
            <a:chOff x="9460162" y="4443598"/>
            <a:chExt cx="237960" cy="274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6" name="墨迹 25">
                  <a:extLst>
                    <a:ext uri="{FF2B5EF4-FFF2-40B4-BE49-F238E27FC236}">
                      <a16:creationId xmlns:a16="http://schemas.microsoft.com/office/drawing/2014/main" id="{331C4D40-62EB-80A1-C869-5AC574CDD33B}"/>
                    </a:ext>
                  </a:extLst>
                </p14:cNvPr>
                <p14:cNvContentPartPr/>
                <p14:nvPr/>
              </p14:nvContentPartPr>
              <p14:xfrm>
                <a:off x="9532162" y="4491118"/>
                <a:ext cx="51840" cy="226800"/>
              </p14:xfrm>
            </p:contentPart>
          </mc:Choice>
          <mc:Fallback xmlns="">
            <p:pic>
              <p:nvPicPr>
                <p:cNvPr id="26" name="墨迹 25">
                  <a:extLst>
                    <a:ext uri="{FF2B5EF4-FFF2-40B4-BE49-F238E27FC236}">
                      <a16:creationId xmlns:a16="http://schemas.microsoft.com/office/drawing/2014/main" id="{331C4D40-62EB-80A1-C869-5AC574CDD33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496522" y="4455118"/>
                  <a:ext cx="123480" cy="29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8" name="墨迹 27">
                  <a:extLst>
                    <a:ext uri="{FF2B5EF4-FFF2-40B4-BE49-F238E27FC236}">
                      <a16:creationId xmlns:a16="http://schemas.microsoft.com/office/drawing/2014/main" id="{8019453B-BCB4-7D4F-A604-4A76E0428CE2}"/>
                    </a:ext>
                  </a:extLst>
                </p14:cNvPr>
                <p14:cNvContentPartPr/>
                <p14:nvPr/>
              </p14:nvContentPartPr>
              <p14:xfrm>
                <a:off x="9460162" y="4443598"/>
                <a:ext cx="237960" cy="131040"/>
              </p14:xfrm>
            </p:contentPart>
          </mc:Choice>
          <mc:Fallback xmlns="">
            <p:pic>
              <p:nvPicPr>
                <p:cNvPr id="28" name="墨迹 27">
                  <a:extLst>
                    <a:ext uri="{FF2B5EF4-FFF2-40B4-BE49-F238E27FC236}">
                      <a16:creationId xmlns:a16="http://schemas.microsoft.com/office/drawing/2014/main" id="{8019453B-BCB4-7D4F-A604-4A76E0428CE2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424522" y="4407958"/>
                  <a:ext cx="309600" cy="202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A7A1032E-4B17-10D2-81EA-0123D74C85E4}"/>
              </a:ext>
            </a:extLst>
          </p:cNvPr>
          <p:cNvGrpSpPr/>
          <p:nvPr/>
        </p:nvGrpSpPr>
        <p:grpSpPr>
          <a:xfrm>
            <a:off x="10486162" y="4756798"/>
            <a:ext cx="241560" cy="216360"/>
            <a:chOff x="10486162" y="4756798"/>
            <a:chExt cx="241560" cy="216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37" name="墨迹 36">
                  <a:extLst>
                    <a:ext uri="{FF2B5EF4-FFF2-40B4-BE49-F238E27FC236}">
                      <a16:creationId xmlns:a16="http://schemas.microsoft.com/office/drawing/2014/main" id="{C4D3C5FA-9DDA-89AB-DA7A-F8E21185F851}"/>
                    </a:ext>
                  </a:extLst>
                </p14:cNvPr>
                <p14:cNvContentPartPr/>
                <p14:nvPr/>
              </p14:nvContentPartPr>
              <p14:xfrm>
                <a:off x="10486162" y="4780198"/>
                <a:ext cx="195840" cy="129960"/>
              </p14:xfrm>
            </p:contentPart>
          </mc:Choice>
          <mc:Fallback xmlns="">
            <p:pic>
              <p:nvPicPr>
                <p:cNvPr id="37" name="墨迹 36">
                  <a:extLst>
                    <a:ext uri="{FF2B5EF4-FFF2-40B4-BE49-F238E27FC236}">
                      <a16:creationId xmlns:a16="http://schemas.microsoft.com/office/drawing/2014/main" id="{C4D3C5FA-9DDA-89AB-DA7A-F8E21185F851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450522" y="4744198"/>
                  <a:ext cx="26748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38" name="墨迹 37">
                  <a:extLst>
                    <a:ext uri="{FF2B5EF4-FFF2-40B4-BE49-F238E27FC236}">
                      <a16:creationId xmlns:a16="http://schemas.microsoft.com/office/drawing/2014/main" id="{30BF6225-42C9-3992-A385-0E2A578C8CCC}"/>
                    </a:ext>
                  </a:extLst>
                </p14:cNvPr>
                <p14:cNvContentPartPr/>
                <p14:nvPr/>
              </p14:nvContentPartPr>
              <p14:xfrm>
                <a:off x="10586242" y="4756798"/>
                <a:ext cx="141480" cy="216360"/>
              </p14:xfrm>
            </p:contentPart>
          </mc:Choice>
          <mc:Fallback xmlns="">
            <p:pic>
              <p:nvPicPr>
                <p:cNvPr id="38" name="墨迹 37">
                  <a:extLst>
                    <a:ext uri="{FF2B5EF4-FFF2-40B4-BE49-F238E27FC236}">
                      <a16:creationId xmlns:a16="http://schemas.microsoft.com/office/drawing/2014/main" id="{30BF6225-42C9-3992-A385-0E2A578C8CCC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550602" y="4721158"/>
                  <a:ext cx="213120" cy="288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1" name="图片 40">
            <a:extLst>
              <a:ext uri="{FF2B5EF4-FFF2-40B4-BE49-F238E27FC236}">
                <a16:creationId xmlns:a16="http://schemas.microsoft.com/office/drawing/2014/main" id="{24D7E413-1E6E-F51D-4997-2D6112D9165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66186" y="19505"/>
            <a:ext cx="3457241" cy="533937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A8E8922-3FC1-7961-06D5-03640BE47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1D28-9FAF-4BEB-8E85-2CAD804345F2}" type="slidenum">
              <a:rPr lang="zh-CN" altLang="en-US" smtClean="0"/>
              <a:t>13</a:t>
            </a:fld>
            <a:endParaRPr lang="zh-CN" altLang="en-US"/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9F3274DF-B72B-C504-E611-04D6D10C694E}"/>
              </a:ext>
            </a:extLst>
          </p:cNvPr>
          <p:cNvGrpSpPr/>
          <p:nvPr/>
        </p:nvGrpSpPr>
        <p:grpSpPr>
          <a:xfrm>
            <a:off x="8696106" y="1261551"/>
            <a:ext cx="1555055" cy="2165201"/>
            <a:chOff x="8696106" y="1261551"/>
            <a:chExt cx="1555055" cy="2165201"/>
          </a:xfrm>
        </p:grpSpPr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7F8A84C2-7AA3-17EA-B937-803E0FF329E9}"/>
                </a:ext>
              </a:extLst>
            </p:cNvPr>
            <p:cNvCxnSpPr/>
            <p:nvPr/>
          </p:nvCxnSpPr>
          <p:spPr>
            <a:xfrm>
              <a:off x="8696106" y="1261551"/>
              <a:ext cx="1555055" cy="7547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9BC82F18-D86B-97B3-EFE4-4A76A2DC70DD}"/>
                </a:ext>
              </a:extLst>
            </p:cNvPr>
            <p:cNvCxnSpPr/>
            <p:nvPr/>
          </p:nvCxnSpPr>
          <p:spPr>
            <a:xfrm flipV="1">
              <a:off x="8781470" y="1261551"/>
              <a:ext cx="1439121" cy="76331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id="{C12E1521-920D-A70E-CCA2-C479F5446D5F}"/>
                </a:ext>
              </a:extLst>
            </p:cNvPr>
            <p:cNvCxnSpPr/>
            <p:nvPr/>
          </p:nvCxnSpPr>
          <p:spPr>
            <a:xfrm flipV="1">
              <a:off x="8740375" y="3418133"/>
              <a:ext cx="1480216" cy="861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E2793C7D-7284-0F26-87AB-0475C6E2DE69}"/>
              </a:ext>
            </a:extLst>
          </p:cNvPr>
          <p:cNvGrpSpPr/>
          <p:nvPr/>
        </p:nvGrpSpPr>
        <p:grpSpPr>
          <a:xfrm>
            <a:off x="7625536" y="564625"/>
            <a:ext cx="3594133" cy="3140074"/>
            <a:chOff x="7625536" y="564625"/>
            <a:chExt cx="3594133" cy="3140074"/>
          </a:xfrm>
        </p:grpSpPr>
        <p:sp>
          <p:nvSpPr>
            <p:cNvPr id="6" name="流程图: 接点 5">
              <a:extLst>
                <a:ext uri="{FF2B5EF4-FFF2-40B4-BE49-F238E27FC236}">
                  <a16:creationId xmlns:a16="http://schemas.microsoft.com/office/drawing/2014/main" id="{A2E0A97A-21E8-310A-EC24-77532C64600E}"/>
                </a:ext>
              </a:extLst>
            </p:cNvPr>
            <p:cNvSpPr/>
            <p:nvPr/>
          </p:nvSpPr>
          <p:spPr>
            <a:xfrm>
              <a:off x="8191162" y="1041632"/>
              <a:ext cx="439838" cy="439838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流程图: 接点 7">
              <a:extLst>
                <a:ext uri="{FF2B5EF4-FFF2-40B4-BE49-F238E27FC236}">
                  <a16:creationId xmlns:a16="http://schemas.microsoft.com/office/drawing/2014/main" id="{1231E48A-C4E4-E065-B5DB-960838A05213}"/>
                </a:ext>
              </a:extLst>
            </p:cNvPr>
            <p:cNvSpPr/>
            <p:nvPr/>
          </p:nvSpPr>
          <p:spPr>
            <a:xfrm>
              <a:off x="8191162" y="1804951"/>
              <a:ext cx="439838" cy="439838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流程图: 接点 9">
              <a:extLst>
                <a:ext uri="{FF2B5EF4-FFF2-40B4-BE49-F238E27FC236}">
                  <a16:creationId xmlns:a16="http://schemas.microsoft.com/office/drawing/2014/main" id="{1FACF0B4-C5E2-ADE6-A0E6-2B254CA15518}"/>
                </a:ext>
              </a:extLst>
            </p:cNvPr>
            <p:cNvSpPr/>
            <p:nvPr/>
          </p:nvSpPr>
          <p:spPr>
            <a:xfrm>
              <a:off x="8179588" y="3206833"/>
              <a:ext cx="439838" cy="439838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流程图: 接点 10">
              <a:extLst>
                <a:ext uri="{FF2B5EF4-FFF2-40B4-BE49-F238E27FC236}">
                  <a16:creationId xmlns:a16="http://schemas.microsoft.com/office/drawing/2014/main" id="{C105B618-D35F-B37A-3D8F-1A161D489777}"/>
                </a:ext>
              </a:extLst>
            </p:cNvPr>
            <p:cNvSpPr/>
            <p:nvPr/>
          </p:nvSpPr>
          <p:spPr>
            <a:xfrm>
              <a:off x="10316268" y="1033013"/>
              <a:ext cx="439838" cy="439838"/>
            </a:xfrm>
            <a:prstGeom prst="flowChartConnector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流程图: 接点 11">
              <a:extLst>
                <a:ext uri="{FF2B5EF4-FFF2-40B4-BE49-F238E27FC236}">
                  <a16:creationId xmlns:a16="http://schemas.microsoft.com/office/drawing/2014/main" id="{B3165572-3FF0-A6AA-9CE1-81B6853AB28C}"/>
                </a:ext>
              </a:extLst>
            </p:cNvPr>
            <p:cNvSpPr/>
            <p:nvPr/>
          </p:nvSpPr>
          <p:spPr>
            <a:xfrm>
              <a:off x="10316268" y="1796332"/>
              <a:ext cx="439838" cy="439838"/>
            </a:xfrm>
            <a:prstGeom prst="flowChartConnector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流程图: 接点 13">
              <a:extLst>
                <a:ext uri="{FF2B5EF4-FFF2-40B4-BE49-F238E27FC236}">
                  <a16:creationId xmlns:a16="http://schemas.microsoft.com/office/drawing/2014/main" id="{29C68DD7-4A71-EC4E-4500-B6C8D4C832D0}"/>
                </a:ext>
              </a:extLst>
            </p:cNvPr>
            <p:cNvSpPr/>
            <p:nvPr/>
          </p:nvSpPr>
          <p:spPr>
            <a:xfrm>
              <a:off x="10304694" y="3198214"/>
              <a:ext cx="439838" cy="439838"/>
            </a:xfrm>
            <a:prstGeom prst="flowChartConnector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F543852D-D56F-45DD-A88A-51BC811D4726}"/>
                    </a:ext>
                  </a:extLst>
                </p:cNvPr>
                <p:cNvSpPr txBox="1"/>
                <p:nvPr/>
              </p:nvSpPr>
              <p:spPr>
                <a:xfrm>
                  <a:off x="8126055" y="605776"/>
                  <a:ext cx="570051" cy="3950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dirty="0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 dirty="0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zh-CN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i="1" dirty="0">
                                    <a:latin typeface="Cambria Math" panose="02040503050406030204" pitchFamily="18" charset="0"/>
                                  </a:rPr>
                                  <m:t>j</m:t>
                                </m:r>
                              </m:e>
                              <m:sub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F543852D-D56F-45DD-A88A-51BC811D47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26055" y="605776"/>
                  <a:ext cx="570051" cy="395045"/>
                </a:xfrm>
                <a:prstGeom prst="rect">
                  <a:avLst/>
                </a:prstGeom>
                <a:blipFill>
                  <a:blip r:embed="rId16"/>
                  <a:stretch>
                    <a:fillRect b="-923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7037C10C-CC22-F90E-8BF5-B6DD45062F34}"/>
                    </a:ext>
                  </a:extLst>
                </p:cNvPr>
                <p:cNvSpPr txBox="1"/>
                <p:nvPr/>
              </p:nvSpPr>
              <p:spPr>
                <a:xfrm>
                  <a:off x="10251161" y="564625"/>
                  <a:ext cx="570051" cy="40421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dirty="0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 dirty="0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zh-CN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i="1" dirty="0">
                                    <a:latin typeface="Cambria Math" panose="02040503050406030204" pitchFamily="18" charset="0"/>
                                  </a:rPr>
                                  <m:t>j</m:t>
                                </m:r>
                              </m:e>
                              <m:sub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7037C10C-CC22-F90E-8BF5-B6DD45062F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51161" y="564625"/>
                  <a:ext cx="570051" cy="404213"/>
                </a:xfrm>
                <a:prstGeom prst="rect">
                  <a:avLst/>
                </a:prstGeom>
                <a:blipFill>
                  <a:blip r:embed="rId17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41D27FC8-F21C-B26A-7222-52D024513A6D}"/>
                    </a:ext>
                  </a:extLst>
                </p:cNvPr>
                <p:cNvSpPr txBox="1"/>
                <p:nvPr/>
              </p:nvSpPr>
              <p:spPr>
                <a:xfrm>
                  <a:off x="7658530" y="1041632"/>
                  <a:ext cx="389884" cy="41652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41D27FC8-F21C-B26A-7222-52D024513A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8530" y="1041632"/>
                  <a:ext cx="389884" cy="416524"/>
                </a:xfrm>
                <a:prstGeom prst="rect">
                  <a:avLst/>
                </a:prstGeom>
                <a:blipFill>
                  <a:blip r:embed="rId18"/>
                  <a:stretch>
                    <a:fillRect r="-3125" b="-735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1955C326-55C3-DAFF-C321-EF7CD6D59355}"/>
                    </a:ext>
                  </a:extLst>
                </p:cNvPr>
                <p:cNvSpPr txBox="1"/>
                <p:nvPr/>
              </p:nvSpPr>
              <p:spPr>
                <a:xfrm>
                  <a:off x="7650808" y="1739013"/>
                  <a:ext cx="389884" cy="417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1955C326-55C3-DAFF-C321-EF7CD6D593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0808" y="1739013"/>
                  <a:ext cx="389884" cy="417102"/>
                </a:xfrm>
                <a:prstGeom prst="rect">
                  <a:avLst/>
                </a:prstGeom>
                <a:blipFill>
                  <a:blip r:embed="rId19"/>
                  <a:stretch>
                    <a:fillRect r="-3125" b="-724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2F930CE3-10D1-9884-6ACB-99101165014A}"/>
                    </a:ext>
                  </a:extLst>
                </p:cNvPr>
                <p:cNvSpPr txBox="1"/>
                <p:nvPr/>
              </p:nvSpPr>
              <p:spPr>
                <a:xfrm>
                  <a:off x="7625536" y="3198214"/>
                  <a:ext cx="389884" cy="5064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  <m:sup>
                            <m:sSub>
                              <m:sSubPr>
                                <m:ctrlP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sub>
                            </m:sSub>
                          </m:sup>
                        </m:sSubSup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2F930CE3-10D1-9884-6ACB-9910116501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5536" y="3198214"/>
                  <a:ext cx="389884" cy="506485"/>
                </a:xfrm>
                <a:prstGeom prst="rect">
                  <a:avLst/>
                </a:prstGeom>
                <a:blipFill>
                  <a:blip r:embed="rId20"/>
                  <a:stretch>
                    <a:fillRect r="-42188" b="-602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75722833-4A15-366D-2F56-1EFF23D2E95A}"/>
                </a:ext>
              </a:extLst>
            </p:cNvPr>
            <p:cNvSpPr txBox="1"/>
            <p:nvPr/>
          </p:nvSpPr>
          <p:spPr>
            <a:xfrm>
              <a:off x="8877411" y="2425353"/>
              <a:ext cx="12121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/>
                <a:t>. . . . . . </a:t>
              </a:r>
              <a:endParaRPr lang="zh-CN" altLang="en-US" sz="3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74ECF843-48D3-9D8E-580D-E1C6D80C70BA}"/>
                    </a:ext>
                  </a:extLst>
                </p:cNvPr>
                <p:cNvSpPr txBox="1"/>
                <p:nvPr/>
              </p:nvSpPr>
              <p:spPr>
                <a:xfrm>
                  <a:off x="10829785" y="1000821"/>
                  <a:ext cx="389884" cy="4276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74ECF843-48D3-9D8E-580D-E1C6D80C70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29785" y="1000821"/>
                  <a:ext cx="389884" cy="427618"/>
                </a:xfrm>
                <a:prstGeom prst="rect">
                  <a:avLst/>
                </a:prstGeom>
                <a:blipFill>
                  <a:blip r:embed="rId21"/>
                  <a:stretch>
                    <a:fillRect r="-4762" b="-571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0BF3185C-C652-7A8C-C800-ADBA4B139C09}"/>
                    </a:ext>
                  </a:extLst>
                </p:cNvPr>
                <p:cNvSpPr txBox="1"/>
                <p:nvPr/>
              </p:nvSpPr>
              <p:spPr>
                <a:xfrm>
                  <a:off x="10822063" y="1698202"/>
                  <a:ext cx="389884" cy="4281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0BF3185C-C652-7A8C-C800-ADBA4B139C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22063" y="1698202"/>
                  <a:ext cx="389884" cy="428194"/>
                </a:xfrm>
                <a:prstGeom prst="rect">
                  <a:avLst/>
                </a:prstGeom>
                <a:blipFill>
                  <a:blip r:embed="rId22"/>
                  <a:stretch>
                    <a:fillRect r="-3125" b="-428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3FC0BB02-1D73-9B9E-0844-B64FC6B5185A}"/>
                    </a:ext>
                  </a:extLst>
                </p:cNvPr>
                <p:cNvSpPr txBox="1"/>
                <p:nvPr/>
              </p:nvSpPr>
              <p:spPr>
                <a:xfrm>
                  <a:off x="10796791" y="3157403"/>
                  <a:ext cx="389884" cy="5071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  <m:sup>
                            <m:sSub>
                              <m:sSubPr>
                                <m:ctrlP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sub>
                            </m:sSub>
                          </m:sup>
                        </m:sSubSup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3FC0BB02-1D73-9B9E-0844-B64FC6B518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96791" y="3157403"/>
                  <a:ext cx="389884" cy="507127"/>
                </a:xfrm>
                <a:prstGeom prst="rect">
                  <a:avLst/>
                </a:prstGeom>
                <a:blipFill>
                  <a:blip r:embed="rId23"/>
                  <a:stretch>
                    <a:fillRect r="-42188" b="-602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27624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F54F77-FDC0-DDAC-5CF8-E78434670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关键点聚类（</a:t>
            </a:r>
            <a:r>
              <a:rPr lang="en-US" altLang="zh-CN" dirty="0"/>
              <a:t>4</a:t>
            </a:r>
            <a:r>
              <a:rPr lang="zh-CN" altLang="en-US" dirty="0"/>
              <a:t>）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A53BE-0C9A-A6A4-28E2-3488A9AFFF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对于所有的</a:t>
            </a:r>
            <a:r>
              <a:rPr lang="en-US" altLang="zh-CN" dirty="0"/>
              <a:t>limb(</a:t>
            </a:r>
            <a:r>
              <a:rPr lang="zh-CN" altLang="en-US" dirty="0"/>
              <a:t>肢体</a:t>
            </a:r>
            <a:r>
              <a:rPr lang="en-US" altLang="zh-CN" dirty="0"/>
              <a:t>)</a:t>
            </a:r>
            <a:r>
              <a:rPr lang="zh-CN" altLang="en-US" dirty="0"/>
              <a:t> </a:t>
            </a:r>
            <a:r>
              <a:rPr lang="en-US" altLang="zh-CN" dirty="0"/>
              <a:t>,</a:t>
            </a:r>
            <a:r>
              <a:rPr lang="zh-CN" altLang="en-US" dirty="0"/>
              <a:t>只需要使得每类</a:t>
            </a:r>
            <a:r>
              <a:rPr lang="en-US" altLang="zh-CN" dirty="0"/>
              <a:t>limb(</a:t>
            </a:r>
            <a:r>
              <a:rPr lang="zh-CN" altLang="en-US" dirty="0"/>
              <a:t>肢体</a:t>
            </a:r>
            <a:r>
              <a:rPr lang="en-US" altLang="zh-CN" dirty="0"/>
              <a:t>)</a:t>
            </a:r>
            <a:r>
              <a:rPr lang="zh-CN" altLang="en-US" dirty="0"/>
              <a:t>的亲和度值最大即可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B3A8D15-CA05-A7D2-752F-DD3F260C4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5323" y="3147780"/>
            <a:ext cx="3848433" cy="853514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1D75EF0-A069-E7A2-904F-139FE6F47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1D28-9FAF-4BEB-8E85-2CAD804345F2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1219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2CFDB2-CAE3-5C90-45BA-E7B08D91B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骨架组装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42B1AA2-0099-DEC2-E0A1-E2EB491350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只需要将有肢体相连的关键点组合起来，就可得到整个人体的骨架。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8E4C291-D34B-9DBE-3CEE-164B603A1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767" y="2877246"/>
            <a:ext cx="2743438" cy="221761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5C66353-2D4D-A415-D862-6A65CEA6A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5313" y="2877246"/>
            <a:ext cx="2773920" cy="2225233"/>
          </a:xfrm>
          <a:prstGeom prst="rect">
            <a:avLst/>
          </a:prstGeom>
        </p:spPr>
      </p:pic>
      <p:sp>
        <p:nvSpPr>
          <p:cNvPr id="4" name="箭头: 右 3">
            <a:extLst>
              <a:ext uri="{FF2B5EF4-FFF2-40B4-BE49-F238E27FC236}">
                <a16:creationId xmlns:a16="http://schemas.microsoft.com/office/drawing/2014/main" id="{B4F725A5-BFCB-CBE4-53AF-824A1C4CACF8}"/>
              </a:ext>
            </a:extLst>
          </p:cNvPr>
          <p:cNvSpPr/>
          <p:nvPr/>
        </p:nvSpPr>
        <p:spPr>
          <a:xfrm>
            <a:off x="5113020" y="3566160"/>
            <a:ext cx="1638300" cy="5867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3586089-EF62-CE21-E13F-311F9C17F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1D28-9FAF-4BEB-8E85-2CAD804345F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3884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87EF63-3740-7617-64BD-86F2FADE6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OpenPose</a:t>
            </a:r>
            <a:r>
              <a:rPr lang="zh-CN" altLang="en-US" dirty="0"/>
              <a:t>软件架构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6AAA67-2914-FCF0-5863-5868D943D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395" y="2408665"/>
            <a:ext cx="4158537" cy="4351338"/>
          </a:xfrm>
        </p:spPr>
        <p:txBody>
          <a:bodyPr>
            <a:normAutofit/>
          </a:bodyPr>
          <a:lstStyle/>
          <a:p>
            <a:r>
              <a:rPr lang="zh-CN" altLang="en-US" dirty="0"/>
              <a:t>包含一整套完整的结构，开箱即用。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高性能、可扩展。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  C++</a:t>
            </a:r>
            <a:r>
              <a:rPr lang="zh-CN" altLang="en-US" dirty="0"/>
              <a:t>、模板编程、模块   化、</a:t>
            </a:r>
            <a:r>
              <a:rPr lang="en-US" altLang="zh-CN" dirty="0"/>
              <a:t>GPU</a:t>
            </a:r>
            <a:r>
              <a:rPr lang="zh-CN" altLang="en-US" dirty="0"/>
              <a:t>并行计算</a:t>
            </a:r>
            <a:endParaRPr lang="en-US" altLang="zh-CN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2A47BC2-98A2-9D85-BB4F-89899F19F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65" y="1582951"/>
            <a:ext cx="2171700" cy="4667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CD20E2F-B4F9-ECA8-175D-B3BB8F3E8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8106" y="1250066"/>
            <a:ext cx="7453761" cy="560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56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72D1B3-8F2D-B6A0-0D59-E9D80F8E8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OpenPose</a:t>
            </a:r>
            <a:r>
              <a:rPr lang="zh-CN" altLang="en-US" dirty="0"/>
              <a:t>演示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17FCD4-5502-AFBE-3ABD-8C459B03D5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解析视频演示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解析实时摄像头演示</a:t>
            </a:r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1BF0511-24EE-F5C7-A610-21EA3789A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1D28-9FAF-4BEB-8E85-2CAD804345F2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8641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78C66C-B256-56DD-88FD-37A1711D1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/>
              <a:t>Thanks</a:t>
            </a:r>
            <a:r>
              <a:rPr lang="zh-CN" altLang="en-US" dirty="0"/>
              <a:t>！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CCFF974-4696-820D-4704-0EE3E62FC6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7699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C89D55-5E3D-E5F3-6941-F4DDF8DCD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目录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ECFFA1-E463-7215-AA53-4A8D6A239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err="1"/>
              <a:t>OpenPose</a:t>
            </a:r>
            <a:r>
              <a:rPr lang="zh-CN" altLang="en-US" dirty="0"/>
              <a:t>是什么</a:t>
            </a:r>
            <a:endParaRPr lang="en-US" altLang="zh-CN" dirty="0"/>
          </a:p>
          <a:p>
            <a:r>
              <a:rPr lang="en-US" altLang="zh-CN" dirty="0" err="1"/>
              <a:t>OpenPose</a:t>
            </a:r>
            <a:r>
              <a:rPr lang="zh-CN" altLang="en-US" dirty="0"/>
              <a:t>的原理和实现</a:t>
            </a:r>
            <a:endParaRPr lang="en-US" altLang="zh-CN" dirty="0"/>
          </a:p>
          <a:p>
            <a:pPr lvl="1"/>
            <a:r>
              <a:rPr lang="zh-CN" altLang="en-US" dirty="0"/>
              <a:t>算法原理</a:t>
            </a:r>
            <a:endParaRPr lang="en-US" altLang="zh-CN" dirty="0"/>
          </a:p>
          <a:p>
            <a:pPr lvl="1"/>
            <a:r>
              <a:rPr lang="zh-CN" altLang="en-US" dirty="0"/>
              <a:t>软件架构</a:t>
            </a:r>
            <a:endParaRPr lang="en-US" altLang="zh-CN" dirty="0"/>
          </a:p>
          <a:p>
            <a:r>
              <a:rPr lang="en-US" altLang="zh-CN" dirty="0" err="1"/>
              <a:t>OpenPose</a:t>
            </a:r>
            <a:r>
              <a:rPr lang="zh-CN" altLang="en-US" dirty="0"/>
              <a:t>演示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45CD1F6-AD9E-24E4-3290-F399A5405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1D28-9FAF-4BEB-8E85-2CAD804345F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6851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4A885B-8161-8626-57F1-465D430D3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OpenPose</a:t>
            </a:r>
            <a:r>
              <a:rPr lang="zh-CN" altLang="en-US" dirty="0"/>
              <a:t>是什么？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BD820-D74D-1C4F-54C1-34558C16B3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第一个开源的实时多人人体姿态估计框架。</a:t>
            </a:r>
            <a:endParaRPr lang="en-US" altLang="zh-CN" dirty="0"/>
          </a:p>
          <a:p>
            <a:r>
              <a:rPr lang="zh-CN" altLang="en-US" dirty="0"/>
              <a:t>姿态估计算法论文发表于</a:t>
            </a:r>
            <a:r>
              <a:rPr lang="en-US" altLang="zh-CN" dirty="0"/>
              <a:t>CVPR2017</a:t>
            </a:r>
            <a:r>
              <a:rPr lang="zh-CN" altLang="en-US" dirty="0"/>
              <a:t>，已被引用八千多次。</a:t>
            </a:r>
            <a:endParaRPr lang="en-US" altLang="zh-CN" dirty="0"/>
          </a:p>
          <a:p>
            <a:r>
              <a:rPr lang="en-US" altLang="zh-CN" dirty="0" err="1"/>
              <a:t>OpenPose</a:t>
            </a:r>
            <a:r>
              <a:rPr lang="zh-CN" altLang="en-US" dirty="0"/>
              <a:t>框架发表于</a:t>
            </a:r>
            <a:r>
              <a:rPr lang="en-US" altLang="zh-CN" dirty="0"/>
              <a:t>CVPR2019</a:t>
            </a:r>
            <a:r>
              <a:rPr lang="zh-CN" altLang="en-US" dirty="0"/>
              <a:t>，至今还在更新。</a:t>
            </a: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57FC3BD-92B3-9674-075A-88E5A0715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70786"/>
            <a:ext cx="5009625" cy="2822089"/>
          </a:xfrm>
          <a:prstGeom prst="rect">
            <a:avLst/>
          </a:pr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121EE97-8C3A-2DBA-723A-13018B411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1D28-9FAF-4BEB-8E85-2CAD804345F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4518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06EA88-4884-5639-3C9B-54664AAA8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OpenPose</a:t>
            </a:r>
            <a:r>
              <a:rPr lang="zh-CN" altLang="en-US" dirty="0"/>
              <a:t>是如何识别多人人体姿态的？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AC691B-2295-EA72-5FEB-8444BE10B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94076"/>
            <a:ext cx="11141597" cy="37581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1800" dirty="0"/>
              <a:t>自底向上：先识别同一类躯干</a:t>
            </a:r>
            <a:r>
              <a:rPr lang="en-US" altLang="zh-CN" sz="1800" dirty="0"/>
              <a:t>(limb)</a:t>
            </a:r>
            <a:r>
              <a:rPr lang="zh-CN" altLang="en-US" sz="1800" dirty="0"/>
              <a:t>，再将躯干组合整个人体骨架</a:t>
            </a:r>
            <a:endParaRPr lang="en-US" altLang="zh-CN" sz="1800" dirty="0"/>
          </a:p>
          <a:p>
            <a:pPr marL="0" indent="0">
              <a:buNone/>
            </a:pPr>
            <a:r>
              <a:rPr lang="zh-CN" altLang="en-US" sz="1800" b="1" dirty="0"/>
              <a:t>整体流程</a:t>
            </a:r>
            <a:r>
              <a:rPr lang="zh-CN" altLang="en-US" sz="1800" dirty="0"/>
              <a:t>为：</a:t>
            </a:r>
            <a:endParaRPr lang="en-US" altLang="zh-CN" sz="1800" dirty="0"/>
          </a:p>
          <a:p>
            <a:pPr marL="0" indent="0">
              <a:buNone/>
            </a:pPr>
            <a:r>
              <a:rPr lang="en-US" altLang="zh-CN" sz="1800" dirty="0"/>
              <a:t>(a)</a:t>
            </a:r>
            <a:r>
              <a:rPr lang="zh-CN" altLang="en-US" sz="1800" dirty="0"/>
              <a:t>输入图片 </a:t>
            </a:r>
            <a:r>
              <a:rPr lang="en-US" altLang="zh-CN" sz="1800" dirty="0"/>
              <a:t>-&gt; (b) </a:t>
            </a:r>
            <a:r>
              <a:rPr lang="zh-CN" altLang="en-US" sz="1800" dirty="0"/>
              <a:t>预测关键点置信度                 </a:t>
            </a:r>
            <a:r>
              <a:rPr lang="en-US" altLang="zh-CN" sz="1800" dirty="0"/>
              <a:t>-&gt; (d)</a:t>
            </a:r>
            <a:r>
              <a:rPr lang="zh-CN" altLang="en-US" sz="1800" dirty="0"/>
              <a:t>关键点聚类</a:t>
            </a:r>
            <a:r>
              <a:rPr lang="en-US" altLang="zh-CN" sz="1800" dirty="0"/>
              <a:t>-&gt;(e)</a:t>
            </a:r>
            <a:r>
              <a:rPr lang="zh-CN" altLang="en-US" sz="1800" dirty="0"/>
              <a:t>骨架组装</a:t>
            </a:r>
            <a:endParaRPr lang="en-US" altLang="zh-CN" sz="1800" dirty="0"/>
          </a:p>
          <a:p>
            <a:pPr marL="0" indent="0">
              <a:buNone/>
            </a:pPr>
            <a:r>
              <a:rPr lang="en-US" altLang="zh-CN" sz="1800" dirty="0"/>
              <a:t>                    -&gt; (c) </a:t>
            </a:r>
            <a:r>
              <a:rPr lang="zh-CN" altLang="en-US" sz="1800" dirty="0"/>
              <a:t>预测</a:t>
            </a:r>
            <a:r>
              <a:rPr lang="en-US" altLang="zh-CN" sz="1800" dirty="0"/>
              <a:t>PAFs(</a:t>
            </a:r>
            <a:r>
              <a:rPr lang="en-US" altLang="zh-CN" sz="1600" b="0" i="0" u="none" strike="noStrike" baseline="0" dirty="0">
                <a:latin typeface="NimbusRomNo9L-Medi"/>
              </a:rPr>
              <a:t>Part Affinity Fields</a:t>
            </a:r>
            <a:r>
              <a:rPr lang="en-US" altLang="zh-CN" sz="1800" dirty="0"/>
              <a:t>)</a:t>
            </a:r>
            <a:r>
              <a:rPr lang="zh-CN" altLang="en-US" sz="1800" dirty="0"/>
              <a:t>关键点亲和度向量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D6D18F9-5AA1-CB5D-B3C4-F904EF24F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273294"/>
            <a:ext cx="9705975" cy="2278897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C1BEC53-377B-319F-ACA5-3E19BCA7C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1D28-9FAF-4BEB-8E85-2CAD804345F2}" type="slidenum">
              <a:rPr lang="zh-CN" altLang="en-US" smtClean="0"/>
              <a:t>4</a:t>
            </a:fld>
            <a:endParaRPr lang="zh-CN" altLang="en-US"/>
          </a:p>
        </p:txBody>
      </p:sp>
      <p:pic>
        <p:nvPicPr>
          <p:cNvPr id="6" name="内容占位符 4">
            <a:extLst>
              <a:ext uri="{FF2B5EF4-FFF2-40B4-BE49-F238E27FC236}">
                <a16:creationId xmlns:a16="http://schemas.microsoft.com/office/drawing/2014/main" id="{525228B9-F742-446D-04EF-F6AC9CB959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13" y="5570638"/>
            <a:ext cx="4439374" cy="1259754"/>
          </a:xfrm>
          <a:prstGeom prst="rect">
            <a:avLst/>
          </a:prstGeom>
        </p:spPr>
      </p:pic>
      <p:pic>
        <p:nvPicPr>
          <p:cNvPr id="29" name="图片 28" descr="图标&#10;&#10;描述已自动生成">
            <a:extLst>
              <a:ext uri="{FF2B5EF4-FFF2-40B4-BE49-F238E27FC236}">
                <a16:creationId xmlns:a16="http://schemas.microsoft.com/office/drawing/2014/main" id="{44ACE1AC-D256-1096-C7B9-E4C4168B88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800" y="5641935"/>
            <a:ext cx="1165083" cy="116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2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36131D-EE1B-0448-2F55-C977B0FBE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10104" cy="1325563"/>
          </a:xfrm>
        </p:spPr>
        <p:txBody>
          <a:bodyPr/>
          <a:lstStyle/>
          <a:p>
            <a:r>
              <a:rPr lang="en-US" altLang="zh-CN" dirty="0" err="1"/>
              <a:t>OpenPose</a:t>
            </a:r>
            <a:r>
              <a:rPr lang="zh-CN" altLang="en-US" dirty="0"/>
              <a:t>的深度网络结构（</a:t>
            </a:r>
            <a:r>
              <a:rPr lang="en-US" altLang="zh-CN" dirty="0"/>
              <a:t>1</a:t>
            </a:r>
            <a:r>
              <a:rPr lang="zh-CN" altLang="en-US" dirty="0"/>
              <a:t>）</a:t>
            </a: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9A543730-02E8-92B2-8E75-C66C8330F9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15274"/>
            <a:ext cx="10515600" cy="2991315"/>
          </a:xfr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40238F0-44EC-7156-3771-4B1057D89C61}"/>
              </a:ext>
            </a:extLst>
          </p:cNvPr>
          <p:cNvSpPr txBox="1"/>
          <p:nvPr/>
        </p:nvSpPr>
        <p:spPr>
          <a:xfrm>
            <a:off x="1006033" y="1506022"/>
            <a:ext cx="1034776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原始图像先经过</a:t>
            </a:r>
            <a:r>
              <a:rPr lang="en-US" altLang="zh-CN" dirty="0"/>
              <a:t>10</a:t>
            </a:r>
            <a:r>
              <a:rPr lang="zh-CN" altLang="en-US" dirty="0"/>
              <a:t>层的</a:t>
            </a:r>
            <a:r>
              <a:rPr lang="en-US" altLang="zh-CN" dirty="0"/>
              <a:t>VGG19</a:t>
            </a:r>
            <a:r>
              <a:rPr lang="zh-CN" altLang="en-US" dirty="0"/>
              <a:t>转化成图像特征</a:t>
            </a:r>
            <a:r>
              <a:rPr lang="en-US" altLang="zh-CN" b="1" dirty="0"/>
              <a:t>F</a:t>
            </a:r>
            <a:r>
              <a:rPr lang="zh-CN" altLang="en-US" dirty="0"/>
              <a:t>，然后进入两个分支预测每个点的</a:t>
            </a:r>
            <a:r>
              <a:rPr lang="en-US" altLang="zh-CN" b="1" dirty="0"/>
              <a:t>part(</a:t>
            </a:r>
            <a:r>
              <a:rPr lang="zh-CN" altLang="en-US" b="1" dirty="0"/>
              <a:t>关键点</a:t>
            </a:r>
            <a:r>
              <a:rPr lang="en-US" altLang="zh-CN" b="1" dirty="0"/>
              <a:t>)</a:t>
            </a:r>
            <a:r>
              <a:rPr lang="zh-CN" altLang="en-US" b="1" dirty="0"/>
              <a:t>置信度</a:t>
            </a:r>
            <a:r>
              <a:rPr lang="zh-CN" altLang="en-US" dirty="0"/>
              <a:t>和</a:t>
            </a:r>
            <a:r>
              <a:rPr lang="en-US" altLang="zh-CN" sz="2000" b="1" dirty="0"/>
              <a:t>PAFs(</a:t>
            </a:r>
            <a:r>
              <a:rPr lang="en-US" altLang="zh-CN" sz="1800" b="1" i="0" u="none" strike="noStrike" baseline="0" dirty="0">
                <a:latin typeface="NimbusRomNo9L-Medi"/>
              </a:rPr>
              <a:t>Part Affinity Fields</a:t>
            </a:r>
            <a:r>
              <a:rPr lang="en-US" altLang="zh-CN" sz="2000" b="1" dirty="0"/>
              <a:t>)</a:t>
            </a:r>
            <a:r>
              <a:rPr lang="zh-CN" altLang="en-US" b="1" dirty="0"/>
              <a:t>关键点亲和度向量</a:t>
            </a:r>
            <a:r>
              <a:rPr lang="zh-CN" altLang="en-US" dirty="0"/>
              <a:t>。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7A16097-62A0-244D-7D4D-328CBA86E313}"/>
              </a:ext>
            </a:extLst>
          </p:cNvPr>
          <p:cNvSpPr txBox="1"/>
          <p:nvPr/>
        </p:nvSpPr>
        <p:spPr>
          <a:xfrm>
            <a:off x="838200" y="5105189"/>
            <a:ext cx="8861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其中</a:t>
            </a:r>
            <a:r>
              <a:rPr lang="en-US" altLang="zh-CN" b="1" dirty="0"/>
              <a:t>S</a:t>
            </a:r>
            <a:r>
              <a:rPr lang="zh-CN" altLang="en-US" dirty="0"/>
              <a:t>是置信度网络，</a:t>
            </a:r>
            <a:r>
              <a:rPr lang="en-US" altLang="zh-CN" b="1" dirty="0"/>
              <a:t>L</a:t>
            </a:r>
            <a:r>
              <a:rPr lang="zh-CN" altLang="en-US" dirty="0"/>
              <a:t>是</a:t>
            </a:r>
            <a:r>
              <a:rPr lang="en-US" altLang="zh-CN" dirty="0"/>
              <a:t>PAFs(</a:t>
            </a:r>
            <a:r>
              <a:rPr lang="zh-CN" altLang="en-US" dirty="0"/>
              <a:t>关键点亲和度向量场</a:t>
            </a:r>
            <a:r>
              <a:rPr lang="en-US" altLang="zh-CN" dirty="0"/>
              <a:t>)</a:t>
            </a:r>
            <a:r>
              <a:rPr lang="zh-CN" altLang="en-US" dirty="0"/>
              <a:t>网络。多个</a:t>
            </a:r>
            <a:r>
              <a:rPr lang="en-US" altLang="zh-CN" dirty="0"/>
              <a:t>Stage</a:t>
            </a:r>
            <a:r>
              <a:rPr lang="zh-CN" altLang="en-US" dirty="0"/>
              <a:t>是为了提高预测精度。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11BCDF50-1FBF-EA51-6C3C-19EB2836F45B}"/>
                  </a:ext>
                </a:extLst>
              </p:cNvPr>
              <p:cNvSpPr txBox="1"/>
              <p:nvPr/>
            </p:nvSpPr>
            <p:spPr>
              <a:xfrm>
                <a:off x="4328930" y="5474521"/>
                <a:ext cx="15331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zh-CN" alt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b="1" i="1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p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zh-CN" altLang="en-US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  <m:t>    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d>
                        <m:d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b="1" i="1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11BCDF50-1FBF-EA51-6C3C-19EB2836F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8930" y="5474521"/>
                <a:ext cx="1533177" cy="276999"/>
              </a:xfrm>
              <a:prstGeom prst="rect">
                <a:avLst/>
              </a:prstGeom>
              <a:blipFill>
                <a:blip r:embed="rId4"/>
                <a:stretch>
                  <a:fillRect l="-2778" t="-4444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7C062A15-CB2B-E6F8-5684-9FCA7930D8DE}"/>
                  </a:ext>
                </a:extLst>
              </p:cNvPr>
              <p:cNvSpPr txBox="1"/>
              <p:nvPr/>
            </p:nvSpPr>
            <p:spPr>
              <a:xfrm>
                <a:off x="4328930" y="5800081"/>
                <a:ext cx="154093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zh-CN" alt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b="1" i="1"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p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zh-CN" altLang="en-US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∅</m:t>
                          </m:r>
                        </m:e>
                        <m:sup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d>
                        <m:d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b="1" i="1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7C062A15-CB2B-E6F8-5684-9FCA7930D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8930" y="5800081"/>
                <a:ext cx="1540935" cy="276999"/>
              </a:xfrm>
              <a:prstGeom prst="rect">
                <a:avLst/>
              </a:prstGeom>
              <a:blipFill>
                <a:blip r:embed="rId5"/>
                <a:stretch>
                  <a:fillRect l="-2767" t="-4348" b="-173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图片 18">
            <a:extLst>
              <a:ext uri="{FF2B5EF4-FFF2-40B4-BE49-F238E27FC236}">
                <a16:creationId xmlns:a16="http://schemas.microsoft.com/office/drawing/2014/main" id="{948988DE-DFCC-98C9-954F-533F7BDDD6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4455" y="6064983"/>
            <a:ext cx="4686300" cy="704850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AA1F3B7-EA77-16CE-A52E-DDDCA053E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1D28-9FAF-4BEB-8E85-2CAD804345F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484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C12E26-5B4B-A423-E444-340AC0660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63805" cy="1325563"/>
          </a:xfrm>
        </p:spPr>
        <p:txBody>
          <a:bodyPr/>
          <a:lstStyle/>
          <a:p>
            <a:r>
              <a:rPr lang="en-US" altLang="zh-CN" dirty="0" err="1"/>
              <a:t>OpenPose</a:t>
            </a:r>
            <a:r>
              <a:rPr lang="zh-CN" altLang="en-US" dirty="0"/>
              <a:t>的深度网络结构（</a:t>
            </a:r>
            <a:r>
              <a:rPr lang="en-US" altLang="zh-CN" dirty="0"/>
              <a:t>2</a:t>
            </a:r>
            <a:r>
              <a:rPr lang="zh-CN" altLang="en-US" dirty="0"/>
              <a:t>）</a:t>
            </a:r>
          </a:p>
        </p:txBody>
      </p:sp>
      <p:pic>
        <p:nvPicPr>
          <p:cNvPr id="4" name="内容占位符 4">
            <a:extLst>
              <a:ext uri="{FF2B5EF4-FFF2-40B4-BE49-F238E27FC236}">
                <a16:creationId xmlns:a16="http://schemas.microsoft.com/office/drawing/2014/main" id="{BD7E198F-C6AA-4CFE-D533-D339EDB542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916" y="1843996"/>
            <a:ext cx="7518166" cy="2133418"/>
          </a:xfr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6EA7FFDB-C494-A032-B567-609F6C296010}"/>
              </a:ext>
            </a:extLst>
          </p:cNvPr>
          <p:cNvSpPr txBox="1"/>
          <p:nvPr/>
        </p:nvSpPr>
        <p:spPr>
          <a:xfrm>
            <a:off x="838200" y="1437046"/>
            <a:ext cx="7454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其中</a:t>
            </a:r>
            <a:r>
              <a:rPr lang="en-US" altLang="zh-CN" b="1" dirty="0"/>
              <a:t>S</a:t>
            </a:r>
            <a:r>
              <a:rPr lang="zh-CN" altLang="en-US" dirty="0"/>
              <a:t>是置信度网络，</a:t>
            </a:r>
            <a:r>
              <a:rPr lang="en-US" altLang="zh-CN" b="1" dirty="0"/>
              <a:t>L</a:t>
            </a:r>
            <a:r>
              <a:rPr lang="zh-CN" altLang="en-US" dirty="0"/>
              <a:t>是亲和度向量场网络。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124269C-053F-25BE-64F9-0CA50631E499}"/>
              </a:ext>
            </a:extLst>
          </p:cNvPr>
          <p:cNvSpPr txBox="1"/>
          <p:nvPr/>
        </p:nvSpPr>
        <p:spPr>
          <a:xfrm>
            <a:off x="930799" y="4015032"/>
            <a:ext cx="7361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损失函数为：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F4E67A5-AD92-4138-3553-8E0526982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7997" y="4038890"/>
            <a:ext cx="4675999" cy="151356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E1E94D3-DDF7-71F1-9B88-FADE7ED8DC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3660" y="5959409"/>
            <a:ext cx="4084674" cy="762066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E5E4D258-723C-0C71-EEF3-3BB9E8EEB59B}"/>
              </a:ext>
            </a:extLst>
          </p:cNvPr>
          <p:cNvSpPr txBox="1"/>
          <p:nvPr/>
        </p:nvSpPr>
        <p:spPr>
          <a:xfrm>
            <a:off x="930799" y="5583056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其中</a:t>
            </a:r>
            <a:r>
              <a:rPr lang="en-US" altLang="zh-CN" dirty="0"/>
              <a:t>W(p)</a:t>
            </a:r>
            <a:r>
              <a:rPr lang="zh-CN" altLang="en-US" dirty="0"/>
              <a:t>在训练集中</a:t>
            </a:r>
            <a:r>
              <a:rPr lang="en-US" altLang="zh-CN" dirty="0"/>
              <a:t>p</a:t>
            </a:r>
            <a:r>
              <a:rPr lang="zh-CN" altLang="en-US" dirty="0"/>
              <a:t>点没有标记的时候为</a:t>
            </a:r>
            <a:r>
              <a:rPr lang="en-US" altLang="zh-CN" dirty="0"/>
              <a:t>0</a:t>
            </a:r>
            <a:r>
              <a:rPr lang="zh-CN" altLang="en-US" dirty="0"/>
              <a:t>，有标记时为</a:t>
            </a:r>
            <a:r>
              <a:rPr lang="en-US" altLang="zh-CN" dirty="0"/>
              <a:t>1</a:t>
            </a:r>
            <a:r>
              <a:rPr lang="zh-CN" altLang="en-US" dirty="0"/>
              <a:t>。</a:t>
            </a:r>
            <a:endParaRPr lang="en-US" altLang="zh-CN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09689B4-1C27-D195-277A-83290232F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1D28-9FAF-4BEB-8E85-2CAD804345F2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6584DF5-C253-D66B-8D8E-7AABA2868C4C}"/>
              </a:ext>
            </a:extLst>
          </p:cNvPr>
          <p:cNvSpPr txBox="1"/>
          <p:nvPr/>
        </p:nvSpPr>
        <p:spPr>
          <a:xfrm>
            <a:off x="930798" y="6121125"/>
            <a:ext cx="3122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最终网络整体的损失函数为：</a:t>
            </a:r>
          </a:p>
        </p:txBody>
      </p:sp>
    </p:spTree>
    <p:extLst>
      <p:ext uri="{BB962C8B-B14F-4D97-AF65-F5344CB8AC3E}">
        <p14:creationId xmlns:p14="http://schemas.microsoft.com/office/powerpoint/2010/main" val="2409643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98BB2A-4422-F9C8-9A0C-535BF3F5D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400" dirty="0"/>
              <a:t>预测</a:t>
            </a:r>
            <a:r>
              <a:rPr lang="en-US" altLang="zh-CN" sz="4400" dirty="0"/>
              <a:t>part(</a:t>
            </a:r>
            <a:r>
              <a:rPr lang="zh-CN" altLang="en-US" sz="4400" dirty="0"/>
              <a:t>关键点</a:t>
            </a:r>
            <a:r>
              <a:rPr lang="en-US" altLang="zh-CN" sz="4400" dirty="0"/>
              <a:t>)</a:t>
            </a:r>
            <a:r>
              <a:rPr lang="zh-CN" altLang="en-US" sz="4400" dirty="0"/>
              <a:t>置信度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4CC63C5-E339-B542-0A1B-0AE37C67D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377" y="1860643"/>
            <a:ext cx="10052251" cy="2045950"/>
          </a:xfrm>
        </p:spPr>
        <p:txBody>
          <a:bodyPr>
            <a:normAutofit/>
          </a:bodyPr>
          <a:lstStyle/>
          <a:p>
            <a:r>
              <a:rPr lang="zh-CN" altLang="en-US" dirty="0"/>
              <a:t>训练时：对于某类给定的关键点</a:t>
            </a:r>
            <a:r>
              <a:rPr lang="en-US" altLang="zh-CN" dirty="0"/>
              <a:t>j</a:t>
            </a:r>
            <a:r>
              <a:rPr lang="zh-CN" altLang="en-US" dirty="0"/>
              <a:t>：</a:t>
            </a: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90B5CC7-7EEB-ABFE-3029-96C0B69D4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586" y="3120094"/>
            <a:ext cx="4800600" cy="7715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97FC688-60C2-73EA-99A4-8FB013567F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607" b="16607"/>
          <a:stretch/>
        </p:blipFill>
        <p:spPr>
          <a:xfrm>
            <a:off x="2903617" y="4635688"/>
            <a:ext cx="4791075" cy="47710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340B2D9-A279-C226-A1C1-55ACFC343D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2765" y="195171"/>
            <a:ext cx="3544317" cy="2804563"/>
          </a:xfrm>
          <a:prstGeom prst="rect">
            <a:avLst/>
          </a:prstGeom>
        </p:spPr>
      </p:pic>
      <p:sp>
        <p:nvSpPr>
          <p:cNvPr id="17" name="对话气泡: 圆角矩形 16">
            <a:extLst>
              <a:ext uri="{FF2B5EF4-FFF2-40B4-BE49-F238E27FC236}">
                <a16:creationId xmlns:a16="http://schemas.microsoft.com/office/drawing/2014/main" id="{D4B0939A-D3D3-96AC-E41C-FED00769A9A2}"/>
              </a:ext>
            </a:extLst>
          </p:cNvPr>
          <p:cNvSpPr/>
          <p:nvPr/>
        </p:nvSpPr>
        <p:spPr>
          <a:xfrm>
            <a:off x="9019640" y="3486220"/>
            <a:ext cx="3017806" cy="1030147"/>
          </a:xfrm>
          <a:prstGeom prst="wedgeRoundRectCallout">
            <a:avLst>
              <a:gd name="adj1" fmla="val -7026"/>
              <a:gd name="adj2" fmla="val -9480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i="1" dirty="0">
                <a:solidFill>
                  <a:schemeClr val="tx1"/>
                </a:solidFill>
              </a:rPr>
              <a:t>关键点为左肩。</a:t>
            </a:r>
            <a:endParaRPr lang="en-US" altLang="zh-CN" i="1" dirty="0">
              <a:solidFill>
                <a:schemeClr val="tx1"/>
              </a:solidFill>
            </a:endParaRPr>
          </a:p>
          <a:p>
            <a:r>
              <a:rPr lang="zh-CN" altLang="en-US" i="1" dirty="0">
                <a:solidFill>
                  <a:schemeClr val="tx1"/>
                </a:solidFill>
              </a:rPr>
              <a:t>置信度是一维标量。表示的颜色越红，数值越大。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D5AF7ED-8CCC-59E0-0043-EE21C4192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1D28-9FAF-4BEB-8E85-2CAD804345F2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42B5770-C934-9E0A-4871-0DC8E8920EC0}"/>
              </a:ext>
            </a:extLst>
          </p:cNvPr>
          <p:cNvSpPr txBox="1"/>
          <p:nvPr/>
        </p:nvSpPr>
        <p:spPr>
          <a:xfrm>
            <a:off x="816377" y="5335999"/>
            <a:ext cx="8965556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CN" altLang="en-US" sz="2800" dirty="0"/>
              <a:t>预测时：使用</a:t>
            </a:r>
            <a:r>
              <a:rPr lang="en-US" altLang="zh-CN" sz="2800" dirty="0"/>
              <a:t>NMS</a:t>
            </a:r>
            <a:r>
              <a:rPr lang="zh-CN" altLang="en-US" sz="2800" dirty="0"/>
              <a:t>方法，选择网络中输出的置信度最大的位置作为预测的关键点的位置</a:t>
            </a:r>
            <a:endParaRPr lang="en-US" altLang="zh-CN" sz="28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01F5752-A702-0F5F-7B58-D1F87AB58E40}"/>
              </a:ext>
            </a:extLst>
          </p:cNvPr>
          <p:cNvSpPr txBox="1"/>
          <p:nvPr/>
        </p:nvSpPr>
        <p:spPr>
          <a:xfrm>
            <a:off x="723483" y="3836693"/>
            <a:ext cx="7962127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zh-CN" altLang="en-US" sz="2400" dirty="0"/>
              <a:t>对于整张置信度</a:t>
            </a:r>
            <a:r>
              <a:rPr lang="en-US" altLang="zh-CN" sz="2400" dirty="0"/>
              <a:t>map</a:t>
            </a:r>
            <a:r>
              <a:rPr lang="zh-CN" altLang="en-US" sz="2400" dirty="0"/>
              <a:t>来说，取所有人中得出的最大值，</a:t>
            </a:r>
            <a:br>
              <a:rPr lang="en-US" altLang="zh-CN" sz="2400" dirty="0"/>
            </a:br>
            <a:r>
              <a:rPr lang="zh-CN" altLang="en-US" sz="2400" dirty="0"/>
              <a:t>使用</a:t>
            </a:r>
            <a:r>
              <a:rPr lang="en-US" altLang="zh-CN" sz="2400" dirty="0"/>
              <a:t>NMS(</a:t>
            </a:r>
            <a:r>
              <a:rPr lang="zh-CN" altLang="en-US" sz="2400" dirty="0"/>
              <a:t>非极大值抑制</a:t>
            </a:r>
            <a:r>
              <a:rPr lang="en-US" altLang="zh-CN" sz="2400" dirty="0"/>
              <a:t>)</a:t>
            </a:r>
            <a:r>
              <a:rPr lang="zh-CN" altLang="en-US" sz="2400" dirty="0"/>
              <a:t>的方法</a:t>
            </a:r>
            <a:endParaRPr lang="en-US" altLang="zh-CN" sz="24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51970A3-6F82-8AAE-3630-9807811D7976}"/>
              </a:ext>
            </a:extLst>
          </p:cNvPr>
          <p:cNvSpPr txBox="1"/>
          <p:nvPr/>
        </p:nvSpPr>
        <p:spPr>
          <a:xfrm>
            <a:off x="809986" y="2398290"/>
            <a:ext cx="7627958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zh-CN" altLang="en-US" sz="2400" dirty="0"/>
              <a:t>对于某人</a:t>
            </a:r>
            <a:r>
              <a:rPr lang="en-US" altLang="zh-CN" sz="2400" dirty="0"/>
              <a:t>k</a:t>
            </a:r>
            <a:r>
              <a:rPr lang="zh-CN" altLang="en-US" sz="2400" dirty="0"/>
              <a:t>，训练时置信度</a:t>
            </a:r>
            <a:r>
              <a:rPr lang="en-US" altLang="zh-CN" sz="2400" dirty="0"/>
              <a:t>label</a:t>
            </a:r>
            <a:r>
              <a:rPr lang="zh-CN" altLang="en-US" sz="2400" dirty="0"/>
              <a:t>是图中每一点到</a:t>
            </a:r>
            <a:r>
              <a:rPr lang="en-US" altLang="zh-CN" sz="2400" dirty="0"/>
              <a:t>Ground truth </a:t>
            </a:r>
            <a:r>
              <a:rPr lang="zh-CN" altLang="en-US" sz="2400" dirty="0"/>
              <a:t>的高斯距离：</a:t>
            </a: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226833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59AFAA-F792-0286-2F20-413856CDF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PAFs</a:t>
            </a:r>
            <a:r>
              <a:rPr lang="zh-CN" altLang="en-US" dirty="0"/>
              <a:t>（</a:t>
            </a:r>
            <a:r>
              <a:rPr lang="en-US" altLang="zh-CN" dirty="0"/>
              <a:t>Part Affinity Fields)</a:t>
            </a:r>
            <a:r>
              <a:rPr lang="zh-CN" altLang="en-US" dirty="0"/>
              <a:t>是什么？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718E83-9E21-7F6E-3DB2-7BDE67AD9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051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/>
              <a:t>PAF</a:t>
            </a:r>
            <a:r>
              <a:rPr lang="zh-CN" altLang="en-US" dirty="0"/>
              <a:t>直接翻译为</a:t>
            </a:r>
            <a:r>
              <a:rPr lang="zh-CN" altLang="en-US" sz="2800" dirty="0"/>
              <a:t>关键点亲和度向量，是一个二维</a:t>
            </a:r>
            <a:r>
              <a:rPr lang="zh-CN" altLang="en-US" dirty="0"/>
              <a:t>单位</a:t>
            </a:r>
            <a:r>
              <a:rPr lang="zh-CN" altLang="en-US" sz="2800" dirty="0"/>
              <a:t>向量，方向从一个</a:t>
            </a:r>
            <a:r>
              <a:rPr lang="zh-CN" altLang="en-US" dirty="0"/>
              <a:t>关节（</a:t>
            </a:r>
            <a:r>
              <a:rPr lang="en-US" altLang="zh-CN" dirty="0"/>
              <a:t>Part</a:t>
            </a:r>
            <a:r>
              <a:rPr lang="zh-CN" altLang="en-US" dirty="0"/>
              <a:t>）指向另一个关节。是作者们提出的一种的结构。</a:t>
            </a:r>
            <a:endParaRPr lang="en-US" altLang="zh-CN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3C282572-F98D-1FB2-208C-1905F4B7A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593" y="2882399"/>
            <a:ext cx="10477207" cy="2716313"/>
          </a:xfrm>
          <a:prstGeom prst="rect">
            <a:avLst/>
          </a:prstGeom>
        </p:spPr>
      </p:pic>
      <p:sp>
        <p:nvSpPr>
          <p:cNvPr id="4" name="对话气泡: 圆角矩形 3">
            <a:extLst>
              <a:ext uri="{FF2B5EF4-FFF2-40B4-BE49-F238E27FC236}">
                <a16:creationId xmlns:a16="http://schemas.microsoft.com/office/drawing/2014/main" id="{C08B00E5-BFF5-54F5-5247-8E63854BD4A3}"/>
              </a:ext>
            </a:extLst>
          </p:cNvPr>
          <p:cNvSpPr/>
          <p:nvPr/>
        </p:nvSpPr>
        <p:spPr>
          <a:xfrm>
            <a:off x="1284790" y="5891514"/>
            <a:ext cx="9780607" cy="717630"/>
          </a:xfrm>
          <a:prstGeom prst="wedgeRoundRectCallout">
            <a:avLst>
              <a:gd name="adj1" fmla="val 33136"/>
              <a:gd name="adj2" fmla="val -10040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i="1" dirty="0">
                <a:solidFill>
                  <a:schemeClr val="tx1"/>
                </a:solidFill>
              </a:rPr>
              <a:t>红框内红色标注的向量是一部分</a:t>
            </a:r>
            <a:r>
              <a:rPr lang="en-US" altLang="zh-CN" i="1" dirty="0">
                <a:solidFill>
                  <a:schemeClr val="tx1"/>
                </a:solidFill>
              </a:rPr>
              <a:t>PAFs</a:t>
            </a:r>
            <a:r>
              <a:rPr lang="zh-CN" altLang="en-US" i="1" dirty="0">
                <a:solidFill>
                  <a:schemeClr val="tx1"/>
                </a:solidFill>
              </a:rPr>
              <a:t>，它们的方向由右肘关节指向右腕关节，是单位向量。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E021690-B3B8-FE1E-9D34-58A78A487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1D28-9FAF-4BEB-8E85-2CAD804345F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694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32AB30-84D7-C5F0-3703-6ABF95EB8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/>
              <a:t>预测</a:t>
            </a:r>
            <a:r>
              <a:rPr lang="en-US" altLang="zh-CN" sz="3600" dirty="0"/>
              <a:t>PAFs(</a:t>
            </a:r>
            <a:r>
              <a:rPr lang="zh-CN" altLang="en-US" sz="3600" dirty="0"/>
              <a:t>关键点亲和度向量</a:t>
            </a:r>
            <a:r>
              <a:rPr lang="en-US" altLang="zh-CN" sz="3600" dirty="0"/>
              <a:t>) </a:t>
            </a:r>
            <a:r>
              <a:rPr lang="zh-CN" altLang="en-US" sz="3600" dirty="0"/>
              <a:t>（</a:t>
            </a:r>
            <a:r>
              <a:rPr lang="en-US" altLang="zh-CN" sz="3600" dirty="0"/>
              <a:t>1</a:t>
            </a:r>
            <a:r>
              <a:rPr lang="zh-CN" altLang="en-US" sz="3600" dirty="0"/>
              <a:t>）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B00F439-34B3-6A63-83FD-8FC315FAE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123025" cy="422664"/>
          </a:xfrm>
        </p:spPr>
        <p:txBody>
          <a:bodyPr>
            <a:normAutofit fontScale="92500" lnSpcReduction="10000"/>
          </a:bodyPr>
          <a:lstStyle/>
          <a:p>
            <a:r>
              <a:rPr lang="zh-CN" altLang="en-US" dirty="0"/>
              <a:t>训练时：对于某类给定的肢体</a:t>
            </a:r>
            <a:r>
              <a:rPr lang="en-US" altLang="zh-CN" dirty="0"/>
              <a:t>(limb)c:</a:t>
            </a:r>
          </a:p>
          <a:p>
            <a:pPr marL="457200" lvl="1" indent="0">
              <a:buNone/>
            </a:pPr>
            <a:endParaRPr lang="en-US" altLang="zh-CN" sz="20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5929237-1A6F-9A99-A7FB-C074C2879A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44"/>
          <a:stretch/>
        </p:blipFill>
        <p:spPr>
          <a:xfrm>
            <a:off x="1746851" y="2604756"/>
            <a:ext cx="4541914" cy="7155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8E1E142B-B688-8481-83F3-0203F5D250B0}"/>
                  </a:ext>
                </a:extLst>
              </p:cNvPr>
              <p:cNvSpPr txBox="1"/>
              <p:nvPr/>
            </p:nvSpPr>
            <p:spPr>
              <a:xfrm>
                <a:off x="2141688" y="3252427"/>
                <a:ext cx="2059922" cy="7155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zh-CN" alt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zh-CN" alt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e>
                                    <m:sub>
                                      <m:r>
                                        <a:rPr lang="zh-CN" altLang="en-US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zh-CN" alt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e>
                                    <m:sub>
                                      <m:r>
                                        <a:rPr lang="zh-CN" altLang="en-US" i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zh-CN" alt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zh-CN" altLang="en-US" i="0">
                                          <a:latin typeface="Cambria Math" panose="02040503050406030204" pitchFamily="18" charset="0"/>
                                        </a:rPr>
                                        <m:t>2,</m:t>
                                      </m:r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zh-CN" alt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zh-CN" altLang="en-US" i="0">
                                          <a:latin typeface="Cambria Math" panose="02040503050406030204" pitchFamily="18" charset="0"/>
                                        </a:rPr>
                                        <m:t>1,</m:t>
                                      </m:r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8E1E142B-B688-8481-83F3-0203F5D250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1688" y="3252427"/>
                <a:ext cx="2059922" cy="7155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图片 13">
            <a:extLst>
              <a:ext uri="{FF2B5EF4-FFF2-40B4-BE49-F238E27FC236}">
                <a16:creationId xmlns:a16="http://schemas.microsoft.com/office/drawing/2014/main" id="{089C287E-5F0F-50D4-D1B9-3974AF541A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339" y="5517042"/>
            <a:ext cx="4004394" cy="658257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87331F0-961D-46A0-B08C-32CD5DDAC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1D28-9FAF-4BEB-8E85-2CAD804345F2}" type="slidenum">
              <a:rPr lang="zh-CN" altLang="en-US" smtClean="0"/>
              <a:t>9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A908578-3FC3-03F9-34BD-D5EE25B789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7554" y="1"/>
            <a:ext cx="4124446" cy="18633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9F12B62B-9EB9-2393-919A-92E37610A69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7234" y="5180700"/>
                <a:ext cx="6881148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/>
                <a:r>
                  <a:rPr lang="zh-CN" altLang="en-US" sz="1800" dirty="0"/>
                  <a:t>对于整张</a:t>
                </a:r>
                <a:r>
                  <a:rPr lang="en-US" altLang="zh-CN" sz="1800" dirty="0"/>
                  <a:t>PAFs </a:t>
                </a:r>
                <a:r>
                  <a:rPr lang="zh-CN" altLang="en-US" sz="1800" dirty="0"/>
                  <a:t>来说，只需要对所有人在</a:t>
                </a:r>
                <a:r>
                  <a:rPr lang="en-US" altLang="zh-CN" sz="1800" dirty="0"/>
                  <a:t>p</a:t>
                </a:r>
                <a:r>
                  <a:rPr lang="zh-CN" altLang="en-US" sz="1800" dirty="0"/>
                  <a:t>点的</a:t>
                </a:r>
                <a:r>
                  <a:rPr lang="en-US" altLang="zh-CN" sz="1800" dirty="0"/>
                  <a:t>PAF</a:t>
                </a:r>
                <a:r>
                  <a:rPr lang="zh-CN" altLang="en-US" sz="1800" dirty="0"/>
                  <a:t>取平均即可：</a:t>
                </a:r>
                <a:endParaRPr lang="en-US" altLang="zh-CN" sz="1800" dirty="0"/>
              </a:p>
              <a:p>
                <a:pPr lvl="1"/>
                <a:endParaRPr lang="en-US" altLang="zh-CN" sz="1800" dirty="0"/>
              </a:p>
              <a:p>
                <a:pPr lvl="1"/>
                <a:endParaRPr lang="en-US" altLang="zh-CN" sz="1800" dirty="0"/>
              </a:p>
              <a:p>
                <a:pPr lvl="1"/>
                <a:endParaRPr lang="en-US" altLang="zh-CN" sz="1800" dirty="0"/>
              </a:p>
              <a:p>
                <a:pPr marL="457200" lvl="1" indent="0">
                  <a:buNone/>
                </a:pPr>
                <a:r>
                  <a:rPr lang="en-US" altLang="zh-CN" sz="1800" dirty="0"/>
                  <a:t>   </a:t>
                </a:r>
                <a:r>
                  <a:rPr lang="zh-CN" altLang="en-US" sz="1800" dirty="0"/>
                  <a:t>其中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zh-CN" sz="180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d>
                      <m:dPr>
                        <m:ctrlPr>
                          <a:rPr lang="en-US" altLang="zh-CN" sz="180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zh-CN" altLang="en-US" sz="1800" i="1" dirty="0">
                        <a:latin typeface="Cambria Math" panose="02040503050406030204" pitchFamily="18" charset="0"/>
                      </a:rPr>
                      <m:t>是</m:t>
                    </m:r>
                  </m:oMath>
                </a14:m>
                <a:r>
                  <a:rPr lang="zh-CN" altLang="en-US" sz="1800" dirty="0"/>
                  <a:t>在</a:t>
                </a:r>
                <a:r>
                  <a:rPr lang="en-US" altLang="zh-CN" sz="1800" dirty="0"/>
                  <a:t>p</a:t>
                </a:r>
                <a:r>
                  <a:rPr lang="zh-CN" altLang="en-US" sz="1800" dirty="0"/>
                  <a:t>点的非</a:t>
                </a:r>
                <a:r>
                  <a:rPr lang="en-US" altLang="zh-CN" sz="1800" dirty="0"/>
                  <a:t>0</a:t>
                </a:r>
                <a:r>
                  <a:rPr lang="zh-CN" altLang="en-US" sz="1800" dirty="0"/>
                  <a:t>的</a:t>
                </a:r>
                <a:r>
                  <a:rPr lang="en-US" altLang="zh-CN" sz="1800" dirty="0"/>
                  <a:t>PAFs</a:t>
                </a:r>
                <a:r>
                  <a:rPr lang="zh-CN" altLang="en-US" sz="1800" dirty="0"/>
                  <a:t>的人数</a:t>
                </a:r>
                <a:endParaRPr lang="en-US" altLang="zh-CN" sz="1800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9F12B62B-9EB9-2393-919A-92E37610A6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234" y="5180700"/>
                <a:ext cx="6881148" cy="1477328"/>
              </a:xfrm>
              <a:prstGeom prst="rect">
                <a:avLst/>
              </a:prstGeom>
              <a:blipFill>
                <a:blip r:embed="rId7"/>
                <a:stretch>
                  <a:fillRect t="-2479" r="-1684" b="-57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029ACF6E-CF66-2649-9EF3-81FB1E19463A}"/>
                  </a:ext>
                </a:extLst>
              </p:cNvPr>
              <p:cNvSpPr txBox="1"/>
              <p:nvPr/>
            </p:nvSpPr>
            <p:spPr>
              <a:xfrm>
                <a:off x="680653" y="2234846"/>
                <a:ext cx="8462591" cy="12883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zh-CN" altLang="en-US" sz="2000" dirty="0"/>
                  <a:t>对于某人</a:t>
                </a:r>
                <a:r>
                  <a:rPr lang="en-US" altLang="zh-CN" sz="2000" dirty="0"/>
                  <a:t>k</a:t>
                </a:r>
                <a:r>
                  <a:rPr lang="zh-CN" altLang="en-US" sz="2000" dirty="0"/>
                  <a:t>：</a:t>
                </a:r>
                <a:r>
                  <a:rPr lang="en-US" altLang="zh-CN" sz="2000" dirty="0"/>
                  <a:t>PAFs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label</a:t>
                </a:r>
                <a:r>
                  <a:rPr lang="zh-CN" altLang="en-US" sz="2000" dirty="0"/>
                  <a:t>为任意点按如下公式计算</a:t>
                </a:r>
                <a:r>
                  <a:rPr lang="zh-CN" altLang="en-US" dirty="0"/>
                  <a:t>：</a:t>
                </a:r>
                <a:endParaRPr lang="en-US" altLang="zh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dirty="0"/>
              </a:p>
              <a:p>
                <a:r>
                  <a:rPr lang="zh-CN" altLang="en-US" dirty="0"/>
                  <a:t>  </a:t>
                </a:r>
                <a:r>
                  <a:rPr lang="en-US" altLang="zh-CN" dirty="0"/>
                  <a:t>  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zh-CN" altLang="en-US" sz="2000" dirty="0"/>
                  <a:t>其中，                             ，也就是由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en-US" sz="16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6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sSub>
                          <m:sSubPr>
                            <m:ctrlPr>
                              <a:rPr lang="zh-CN" altLang="en-US" sz="16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16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zh-CN" altLang="en-US" sz="1600" i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zh-CN" altLang="en-US" sz="1600" i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zh-CN" altLang="en-US" sz="16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zh-CN" altLang="en-US" sz="2000" dirty="0"/>
                  <a:t>指向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en-US" sz="20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0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sSub>
                          <m:sSubPr>
                            <m:ctrlPr>
                              <a:rPr lang="zh-CN" altLang="en-US" sz="20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0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zh-CN" altLang="en-US" sz="20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zh-CN" altLang="en-US" sz="20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zh-CN" altLang="en-US" sz="20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zh-CN" altLang="en-US" sz="2000" dirty="0"/>
                  <a:t>的单位向量。</a:t>
                </a:r>
                <a:endParaRPr lang="en-US" altLang="zh-CN" sz="2000" dirty="0"/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029ACF6E-CF66-2649-9EF3-81FB1E1946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653" y="2234846"/>
                <a:ext cx="8462591" cy="1288301"/>
              </a:xfrm>
              <a:prstGeom prst="rect">
                <a:avLst/>
              </a:prstGeom>
              <a:blipFill>
                <a:blip r:embed="rId8"/>
                <a:stretch>
                  <a:fillRect t="-2844" b="-61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组合 34">
            <a:extLst>
              <a:ext uri="{FF2B5EF4-FFF2-40B4-BE49-F238E27FC236}">
                <a16:creationId xmlns:a16="http://schemas.microsoft.com/office/drawing/2014/main" id="{9E85A99E-DEAC-057F-B70B-AE7B1C5CED53}"/>
              </a:ext>
            </a:extLst>
          </p:cNvPr>
          <p:cNvGrpSpPr/>
          <p:nvPr/>
        </p:nvGrpSpPr>
        <p:grpSpPr>
          <a:xfrm>
            <a:off x="541848" y="4111095"/>
            <a:ext cx="10863805" cy="724494"/>
            <a:chOff x="577234" y="4191823"/>
            <a:chExt cx="10863805" cy="72449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B6EDD019-4BA3-F974-0011-D85C1DA45821}"/>
                    </a:ext>
                  </a:extLst>
                </p:cNvPr>
                <p:cNvSpPr txBox="1"/>
                <p:nvPr/>
              </p:nvSpPr>
              <p:spPr>
                <a:xfrm>
                  <a:off x="577234" y="4191823"/>
                  <a:ext cx="10863805" cy="724494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 lvl="1"/>
                  <a:r>
                    <a:rPr lang="zh-CN" altLang="en-US" dirty="0"/>
                    <a:t>判断</a:t>
                  </a:r>
                  <a:r>
                    <a:rPr lang="en-US" altLang="zh-CN" dirty="0"/>
                    <a:t>p</a:t>
                  </a:r>
                  <a:r>
                    <a:rPr lang="zh-CN" altLang="en-US" dirty="0"/>
                    <a:t>是否在  </a:t>
                  </a:r>
                  <a:r>
                    <a:rPr lang="en-US" altLang="zh-CN" dirty="0"/>
                    <a:t>limb</a:t>
                  </a:r>
                  <a:r>
                    <a:rPr lang="zh-CN" altLang="en-US" dirty="0"/>
                    <a:t>上用</a:t>
                  </a:r>
                  <a:r>
                    <a:rPr lang="en-US" altLang="zh-CN" dirty="0"/>
                    <a:t>:</a:t>
                  </a:r>
                  <a:r>
                    <a:rPr lang="zh-CN" altLang="en-US" dirty="0"/>
                    <a:t>                                                                                             。</a:t>
                  </a:r>
                  <a:endParaRPr lang="en-US" altLang="zh-CN" sz="1800" dirty="0"/>
                </a:p>
                <a:p>
                  <a:pPr marL="457200" lvl="1" indent="0">
                    <a:buNone/>
                  </a:pPr>
                  <a:r>
                    <a:rPr lang="zh-CN" altLang="en-US" sz="1800" dirty="0"/>
                    <a:t>其中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1800" i="1" dirty="0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i="1" dirty="0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altLang="zh-CN" sz="1800" i="1" dirty="0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altLang="zh-CN" sz="1800" i="0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180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zh-CN" sz="1800" i="0" dirty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1800" i="1" dirty="0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altLang="zh-CN" sz="1800" i="1" dirty="0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1800" i="1" dirty="0" smtClean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i="1" dirty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CN" sz="1800" i="1" dirty="0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altLang="zh-CN" sz="1800" i="0" dirty="0" smtClean="0">
                                      <a:latin typeface="Cambria Math" panose="02040503050406030204" pitchFamily="18" charset="0"/>
                                    </a:rPr>
                                    <m:t>2,</m:t>
                                  </m:r>
                                  <m:r>
                                    <a:rPr lang="en-US" altLang="zh-CN" sz="1800" i="1" dirty="0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altLang="zh-CN" sz="1800" i="0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CN" sz="1800" i="1" dirty="0" smtClean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i="1" dirty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CN" sz="1800" i="1" dirty="0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altLang="zh-CN" sz="1800" i="0" dirty="0" smtClean="0">
                                      <a:latin typeface="Cambria Math" panose="02040503050406030204" pitchFamily="18" charset="0"/>
                                    </a:rPr>
                                    <m:t>1,</m:t>
                                  </m:r>
                                  <m:r>
                                    <a:rPr lang="en-US" altLang="zh-CN" sz="1800" i="1" dirty="0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altLang="zh-CN" sz="1800" i="0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endParaRPr lang="en-US" altLang="zh-CN" sz="1800" dirty="0"/>
                </a:p>
              </p:txBody>
            </p:sp>
          </mc:Choice>
          <mc:Fallback xmlns="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B6EDD019-4BA3-F974-0011-D85C1DA458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7234" y="4191823"/>
                  <a:ext cx="10863805" cy="724494"/>
                </a:xfrm>
                <a:prstGeom prst="rect">
                  <a:avLst/>
                </a:prstGeom>
                <a:blipFill>
                  <a:blip r:embed="rId9"/>
                  <a:stretch>
                    <a:fillRect t="-3306" b="-4132"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9C0E2383-54A8-AE0D-6452-0C54DAE4D2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4417" t="12378"/>
            <a:stretch/>
          </p:blipFill>
          <p:spPr>
            <a:xfrm>
              <a:off x="3660262" y="4204507"/>
              <a:ext cx="6011584" cy="382191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A0C39E89-5428-FA61-8AA5-1AD2FA0C8253}"/>
              </a:ext>
            </a:extLst>
          </p:cNvPr>
          <p:cNvGrpSpPr/>
          <p:nvPr/>
        </p:nvGrpSpPr>
        <p:grpSpPr>
          <a:xfrm>
            <a:off x="8407395" y="100643"/>
            <a:ext cx="2679911" cy="1820844"/>
            <a:chOff x="8407395" y="100643"/>
            <a:chExt cx="2679911" cy="1820844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0C4277A0-A31D-1A60-3CA9-1371019ABCF3}"/>
                </a:ext>
              </a:extLst>
            </p:cNvPr>
            <p:cNvSpPr/>
            <p:nvPr/>
          </p:nvSpPr>
          <p:spPr>
            <a:xfrm rot="891695">
              <a:off x="9062797" y="723984"/>
              <a:ext cx="2024509" cy="719103"/>
            </a:xfrm>
            <a:prstGeom prst="rect">
              <a:avLst/>
            </a:prstGeom>
            <a:solidFill>
              <a:srgbClr val="FF2525">
                <a:alpha val="50196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C75EFF0C-66F4-F7DF-C8C9-7024D303D7F3}"/>
                    </a:ext>
                  </a:extLst>
                </p:cNvPr>
                <p:cNvSpPr txBox="1"/>
                <p:nvPr/>
              </p:nvSpPr>
              <p:spPr>
                <a:xfrm rot="793403">
                  <a:off x="9099419" y="1379351"/>
                  <a:ext cx="1551007" cy="5421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altLang="zh-CN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CN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C75EFF0C-66F4-F7DF-C8C9-7024D303D7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793403">
                  <a:off x="9099419" y="1379351"/>
                  <a:ext cx="1551007" cy="542136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直接箭头连接符 23">
              <a:extLst>
                <a:ext uri="{FF2B5EF4-FFF2-40B4-BE49-F238E27FC236}">
                  <a16:creationId xmlns:a16="http://schemas.microsoft.com/office/drawing/2014/main" id="{F1718C94-7AAF-D68F-211B-B3A737757A82}"/>
                </a:ext>
              </a:extLst>
            </p:cNvPr>
            <p:cNvCxnSpPr>
              <a:cxnSpLocks/>
            </p:cNvCxnSpPr>
            <p:nvPr/>
          </p:nvCxnSpPr>
          <p:spPr>
            <a:xfrm>
              <a:off x="9004439" y="1293530"/>
              <a:ext cx="1832916" cy="473024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箭头连接符 28">
              <a:extLst>
                <a:ext uri="{FF2B5EF4-FFF2-40B4-BE49-F238E27FC236}">
                  <a16:creationId xmlns:a16="http://schemas.microsoft.com/office/drawing/2014/main" id="{298BA651-B045-CFB8-AB71-7A86EDD4EC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66208" y="476383"/>
              <a:ext cx="191766" cy="732760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文本框 32">
                  <a:extLst>
                    <a:ext uri="{FF2B5EF4-FFF2-40B4-BE49-F238E27FC236}">
                      <a16:creationId xmlns:a16="http://schemas.microsoft.com/office/drawing/2014/main" id="{A653DE08-6BE5-A00C-2876-6A01F089D3B9}"/>
                    </a:ext>
                  </a:extLst>
                </p:cNvPr>
                <p:cNvSpPr txBox="1"/>
                <p:nvPr/>
              </p:nvSpPr>
              <p:spPr>
                <a:xfrm rot="17022508">
                  <a:off x="8231214" y="276824"/>
                  <a:ext cx="875581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800" i="1" dirty="0">
                      <a:solidFill>
                        <a:schemeClr val="bg1"/>
                      </a:solidFill>
                      <a:latin typeface="Cambria Math" panose="02040503050406030204" pitchFamily="18" charset="0"/>
                    </a:rPr>
                    <a:t>2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</m:oMath>
                  </a14:m>
                  <a:endParaRPr lang="zh-CN" altLang="en-US" sz="2800" i="1" dirty="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3" name="文本框 32">
                  <a:extLst>
                    <a:ext uri="{FF2B5EF4-FFF2-40B4-BE49-F238E27FC236}">
                      <a16:creationId xmlns:a16="http://schemas.microsoft.com/office/drawing/2014/main" id="{A653DE08-6BE5-A00C-2876-6A01F089D3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7022508">
                  <a:off x="8231214" y="276824"/>
                  <a:ext cx="875581" cy="523220"/>
                </a:xfrm>
                <a:prstGeom prst="rect">
                  <a:avLst/>
                </a:prstGeom>
                <a:blipFill>
                  <a:blip r:embed="rId12"/>
                  <a:stretch>
                    <a:fillRect l="-12712" r="-10169" b="-1614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30688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7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1225</TotalTime>
  <Words>1004</Words>
  <Application>Microsoft Office PowerPoint</Application>
  <PresentationFormat>宽屏</PresentationFormat>
  <Paragraphs>129</Paragraphs>
  <Slides>18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4" baseType="lpstr">
      <vt:lpstr>NimbusRomNo9L-Medi</vt:lpstr>
      <vt:lpstr>等线</vt:lpstr>
      <vt:lpstr>等线 Light</vt:lpstr>
      <vt:lpstr>Arial</vt:lpstr>
      <vt:lpstr>Cambria Math</vt:lpstr>
      <vt:lpstr>Office 主题​​</vt:lpstr>
      <vt:lpstr>OpenPose: Realtime Multi-Person 2D Pose Estimation using Part Affinity Fields</vt:lpstr>
      <vt:lpstr>目录</vt:lpstr>
      <vt:lpstr>OpenPose是什么？</vt:lpstr>
      <vt:lpstr>OpenPose是如何识别多人人体姿态的？</vt:lpstr>
      <vt:lpstr>OpenPose的深度网络结构（1）</vt:lpstr>
      <vt:lpstr>OpenPose的深度网络结构（2）</vt:lpstr>
      <vt:lpstr>预测part(关键点)置信度</vt:lpstr>
      <vt:lpstr>PAFs（Part Affinity Fields)是什么？</vt:lpstr>
      <vt:lpstr>预测PAFs(关键点亲和度向量) （1）</vt:lpstr>
      <vt:lpstr>预测PAFs(关键点亲和度)向量（2）</vt:lpstr>
      <vt:lpstr>Part(关键点)聚类（1）</vt:lpstr>
      <vt:lpstr>Part(关键点)聚类（2）</vt:lpstr>
      <vt:lpstr>关键点聚类（3）</vt:lpstr>
      <vt:lpstr>关键点聚类（4）</vt:lpstr>
      <vt:lpstr>骨架组装</vt:lpstr>
      <vt:lpstr>OpenPose软件架构</vt:lpstr>
      <vt:lpstr>OpenPose演示</vt:lpstr>
      <vt:lpstr>Thanks！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OpenPose算法与 软件架构简介</dc:title>
  <dc:creator>feiran yu</dc:creator>
  <cp:lastModifiedBy>feiran yu</cp:lastModifiedBy>
  <cp:revision>311</cp:revision>
  <dcterms:created xsi:type="dcterms:W3CDTF">2022-11-14T14:00:27Z</dcterms:created>
  <dcterms:modified xsi:type="dcterms:W3CDTF">2022-11-17T11:49:32Z</dcterms:modified>
</cp:coreProperties>
</file>