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7" r:id="rId5"/>
    <p:sldId id="268" r:id="rId6"/>
    <p:sldId id="276" r:id="rId7"/>
    <p:sldId id="279" r:id="rId8"/>
    <p:sldId id="280" r:id="rId9"/>
    <p:sldId id="264" r:id="rId10"/>
    <p:sldId id="260" r:id="rId11"/>
    <p:sldId id="278" r:id="rId12"/>
    <p:sldId id="269" r:id="rId13"/>
    <p:sldId id="270" r:id="rId14"/>
    <p:sldId id="274" r:id="rId15"/>
    <p:sldId id="273" r:id="rId16"/>
    <p:sldId id="281" r:id="rId17"/>
    <p:sldId id="282" r:id="rId18"/>
    <p:sldId id="271" r:id="rId19"/>
    <p:sldId id="261" r:id="rId20"/>
    <p:sldId id="277" r:id="rId21"/>
    <p:sldId id="263" r:id="rId22"/>
    <p:sldId id="262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6" d="100"/>
          <a:sy n="96" d="100"/>
        </p:scale>
        <p:origin x="61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BDAFEF-9C0A-2835-D5D1-455DB618E4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8AA6A61-A0CE-0403-1402-E0D924D0FC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66DD821-CADE-8640-7BE2-EFAFD40BA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CBC0C-0D1A-42C9-8A1A-46A9BF791C04}" type="datetimeFigureOut">
              <a:rPr lang="zh-CN" altLang="en-US" smtClean="0"/>
              <a:t>2023/11/5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8AC22FF-9469-99B0-DA1D-7E9DBB2EC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F72FCDC-44F2-6F24-D560-E00351968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D6D7E-E455-47FC-A469-74F10FA0A4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3040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347F79-5E6D-42EE-0CD8-555716C0D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3CDA1A7-FB1C-0C57-CACD-36679E5D22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BF2CF05-ABDB-D3F3-B767-47490008C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CBC0C-0D1A-42C9-8A1A-46A9BF791C04}" type="datetimeFigureOut">
              <a:rPr lang="zh-CN" altLang="en-US" smtClean="0"/>
              <a:t>2023/11/5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5278421-EF9D-260A-3F7F-AB3A00CF6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2AFCDC0-3252-873F-DF3F-4F4627E98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D6D7E-E455-47FC-A469-74F10FA0A4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9136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51C88BE-8539-888B-DF89-B23C8A1F3C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4653FE7-7680-252C-01E8-B149CA5727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1B6482A-0C47-F166-4B82-119CDE6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CBC0C-0D1A-42C9-8A1A-46A9BF791C04}" type="datetimeFigureOut">
              <a:rPr lang="zh-CN" altLang="en-US" smtClean="0"/>
              <a:t>2023/11/5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19906A1-B23F-6AEE-721E-080A225C4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20D106-A1EB-80DA-8072-711661497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D6D7E-E455-47FC-A469-74F10FA0A4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6737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12E2D8-1CD1-44B7-2FD7-65C9A08D7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96D766E-0F93-6CD3-1C0B-B2C32F87E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ACF133D-D4D9-560C-3308-05D96A789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CBC0C-0D1A-42C9-8A1A-46A9BF791C04}" type="datetimeFigureOut">
              <a:rPr lang="zh-CN" altLang="en-US" smtClean="0"/>
              <a:t>2023/11/5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438AFF-2DFC-ADDD-7E66-5A037D9F5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0902B4-B03D-F074-E0A4-2A4BDE10A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D6D7E-E455-47FC-A469-74F10FA0A4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2232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92F416-5C0D-6C13-4C71-63124002F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7FCCBC2-9F25-248B-A593-B70AC23D33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EAC43C9-07BA-D36E-1E01-2514C006C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CBC0C-0D1A-42C9-8A1A-46A9BF791C04}" type="datetimeFigureOut">
              <a:rPr lang="zh-CN" altLang="en-US" smtClean="0"/>
              <a:t>2023/11/5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94AA707-6075-AF67-0965-7D02DB2C4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3951F78-4218-BD90-C79D-5CC0113F8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D6D7E-E455-47FC-A469-74F10FA0A4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4573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DF8128-E4E3-EBAB-4819-E8407467A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F7FE5F5-62F5-DF85-373E-F63CD43FFA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E447BF3-81F9-D61D-3828-AA9D17A0C8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0BCC71A-7B4D-5FDD-BA99-8EB37D959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CBC0C-0D1A-42C9-8A1A-46A9BF791C04}" type="datetimeFigureOut">
              <a:rPr lang="zh-CN" altLang="en-US" smtClean="0"/>
              <a:t>2023/11/5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D522A2E-85A8-35B9-5B3D-10BAB3090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CB07F6D-CFDD-EEC0-EA24-7BF70F0D8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D6D7E-E455-47FC-A469-74F10FA0A4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750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E4876D-7FE9-D718-45CC-CD1BF0628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D767D40-0079-1160-1648-FE3688DC3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81B4A14-DE6B-5B0F-CDDC-86E1CC98D9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469E2D6-388C-5E38-57E2-967A67CD7E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72DB480-E119-465B-14DF-6DBCA51AB1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74C65AF-5931-F1C7-DF4F-5231B50DE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CBC0C-0D1A-42C9-8A1A-46A9BF791C04}" type="datetimeFigureOut">
              <a:rPr lang="zh-CN" altLang="en-US" smtClean="0"/>
              <a:t>2023/11/5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F54A844-C15E-3FA2-B842-15CC4891C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8CBD95C-3405-519D-E603-16E3C08F4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D6D7E-E455-47FC-A469-74F10FA0A4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5706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62392D-2331-14B1-9163-C26FA877B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48E1C87-EFA9-3992-040E-793053405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CBC0C-0D1A-42C9-8A1A-46A9BF791C04}" type="datetimeFigureOut">
              <a:rPr lang="zh-CN" altLang="en-US" smtClean="0"/>
              <a:t>2023/11/5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D594CA5-C06F-7EEC-D87C-61B155E48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B61C45C-B37C-9427-91B6-6938D3129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D6D7E-E455-47FC-A469-74F10FA0A4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3633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BB5B2B1-6997-9724-373A-46539A3F4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CBC0C-0D1A-42C9-8A1A-46A9BF791C04}" type="datetimeFigureOut">
              <a:rPr lang="zh-CN" altLang="en-US" smtClean="0"/>
              <a:t>2023/11/5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BDFF35-EA6D-5C45-0937-CA8E5BE81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B5619CA-1D03-F2FD-B4CC-2F6EC2B53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D6D7E-E455-47FC-A469-74F10FA0A4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3227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2180A2-1ECA-2F00-D2E7-4C58EC5C2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375EFC5-FB25-8E08-7CE3-002FFB454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A028EBA-44A6-6F8B-1F98-892F782AE1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93B138F-F6F6-B39C-D31E-34C5C8B07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CBC0C-0D1A-42C9-8A1A-46A9BF791C04}" type="datetimeFigureOut">
              <a:rPr lang="zh-CN" altLang="en-US" smtClean="0"/>
              <a:t>2023/11/5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5F7522-238C-FF1B-1394-B22CD0BDA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BBF82E7-9F26-23E1-EFC1-AE5D1B56D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D6D7E-E455-47FC-A469-74F10FA0A4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3570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D308A9-EF93-7E38-C145-E6FD259BE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9866388-7FF9-5E1D-6EF9-FF78E67EA5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195BDE4-F8E5-CA00-EEE9-229267D158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CCEAE00-D5B3-144D-4483-8AB6E6EE3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CBC0C-0D1A-42C9-8A1A-46A9BF791C04}" type="datetimeFigureOut">
              <a:rPr lang="zh-CN" altLang="en-US" smtClean="0"/>
              <a:t>2023/11/5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6094EEE-58E8-E207-B25A-2041B81E4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59D8B7C-F267-6AB6-8AC2-C71719E11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D6D7E-E455-47FC-A469-74F10FA0A4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6053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94D846A-F20D-0BB9-362D-104CBC572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FF3DA38-B84B-8C6A-C06A-34323BC9D1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A2E0131-E32D-F8DE-CF88-E8DA04D56E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CBC0C-0D1A-42C9-8A1A-46A9BF791C04}" type="datetimeFigureOut">
              <a:rPr lang="zh-CN" altLang="en-US" smtClean="0"/>
              <a:t>2023/11/5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44F03ED-2571-E936-FC67-BA11281545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12341D1-2625-4C6E-F81B-657A984448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D6D7E-E455-47FC-A469-74F10FA0A4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3652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nvpro-samples/vk_raytracing_tutorial_KHR" TargetMode="External"/><Relationship Id="rId2" Type="http://schemas.openxmlformats.org/officeDocument/2006/relationships/hyperlink" Target="https://zhuanlan.zhihu.com/p/4126952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nblogs.com/timlly/p/11471507.html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nvidia.com/blog/nvidia-turing-architecture-in-depth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B4EA88-1F4B-452A-6BB1-88EEE0C93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1363" y="1066800"/>
            <a:ext cx="9144000" cy="1828800"/>
          </a:xfrm>
        </p:spPr>
        <p:txBody>
          <a:bodyPr/>
          <a:lstStyle/>
          <a:p>
            <a:r>
              <a:rPr lang="zh-CN" altLang="en-US" dirty="0">
                <a:solidFill>
                  <a:schemeClr val="accent1"/>
                </a:solidFill>
              </a:rPr>
              <a:t>硬件加速 光线追踪</a:t>
            </a:r>
            <a:r>
              <a:rPr lang="zh-CN" altLang="en-US" dirty="0"/>
              <a:t>的</a:t>
            </a:r>
            <a:br>
              <a:rPr lang="en-US" altLang="zh-CN" dirty="0"/>
            </a:br>
            <a:r>
              <a:rPr lang="zh-CN" altLang="en-US" dirty="0"/>
              <a:t>原理、设计及应用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623E257-7AD3-B71D-E8AD-F3630EA919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1363" y="2939002"/>
            <a:ext cx="9144000" cy="1655762"/>
          </a:xfrm>
        </p:spPr>
        <p:txBody>
          <a:bodyPr/>
          <a:lstStyle/>
          <a:p>
            <a:r>
              <a:rPr lang="zh-CN" altLang="en-US" dirty="0"/>
              <a:t>汇报人：余斐然</a:t>
            </a:r>
            <a:endParaRPr lang="en-US" altLang="zh-CN" dirty="0"/>
          </a:p>
          <a:p>
            <a:r>
              <a:rPr lang="en-US" altLang="zh-CN" dirty="0"/>
              <a:t>2023/4/17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77C0779-3948-6E3D-CBB9-C732B0325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0202" y="4024604"/>
            <a:ext cx="5048837" cy="284096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148744C-57A1-C2FC-A1FC-F2A98C8E58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842" y="4024604"/>
            <a:ext cx="5048839" cy="282925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8E7DA59D-138A-A1BB-8845-AD1CE1669A3B}"/>
              </a:ext>
            </a:extLst>
          </p:cNvPr>
          <p:cNvSpPr txBox="1"/>
          <p:nvPr/>
        </p:nvSpPr>
        <p:spPr>
          <a:xfrm>
            <a:off x="2970245" y="882134"/>
            <a:ext cx="6251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i="0" u="none" strike="noStrike" baseline="0" dirty="0">
                <a:solidFill>
                  <a:schemeClr val="accent1"/>
                </a:solidFill>
                <a:latin typeface="URWPalladioL-Bold"/>
              </a:rPr>
              <a:t>Hardware Accelerated                          Ray Tracing</a:t>
            </a:r>
            <a:endParaRPr lang="zh-CN" alt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189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C58019-4074-D7EC-8CDD-23174224D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altLang="zh-CN" dirty="0"/>
              <a:t>2.</a:t>
            </a:r>
            <a:r>
              <a:rPr lang="zh-CN" altLang="en-US" dirty="0"/>
              <a:t>设计：硬件加速光追的</a:t>
            </a:r>
            <a:r>
              <a:rPr lang="zh-CN" altLang="en-US" dirty="0">
                <a:solidFill>
                  <a:schemeClr val="accent1"/>
                </a:solidFill>
              </a:rPr>
              <a:t>一种实现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CA0C226-78DD-7FF8-404B-ACE71F9C0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686" y="1583029"/>
            <a:ext cx="10515600" cy="2102563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/>
              <a:t>RT Engine: An Efficient Hardware Architecture for Ray Tracing</a:t>
            </a:r>
          </a:p>
          <a:p>
            <a:pPr marL="0" indent="0">
              <a:buNone/>
            </a:pPr>
            <a:r>
              <a:rPr lang="en-US" altLang="zh-CN" sz="2000" dirty="0"/>
              <a:t>Run Yan 1 , Libo Huang 1,*, Hui Guo 1 , </a:t>
            </a:r>
            <a:r>
              <a:rPr lang="en-US" altLang="zh-CN" sz="2000" dirty="0" err="1"/>
              <a:t>Yashuai</a:t>
            </a:r>
            <a:r>
              <a:rPr lang="en-US" altLang="zh-CN" sz="2000" dirty="0"/>
              <a:t> </a:t>
            </a:r>
            <a:r>
              <a:rPr lang="en-US" altLang="zh-CN" sz="2000" dirty="0" err="1"/>
              <a:t>Lü</a:t>
            </a:r>
            <a:r>
              <a:rPr lang="en-US" altLang="zh-CN" sz="2000" dirty="0"/>
              <a:t> 2, Ling Yang 1 , Nong Xiao 1, </a:t>
            </a:r>
            <a:r>
              <a:rPr lang="en-US" altLang="zh-CN" sz="2000" dirty="0" err="1"/>
              <a:t>Yongwen</a:t>
            </a:r>
            <a:r>
              <a:rPr lang="en-US" altLang="zh-CN" sz="2000" dirty="0"/>
              <a:t> Wang 1, Li Shen 1 and </a:t>
            </a:r>
            <a:r>
              <a:rPr lang="en-US" altLang="zh-CN" sz="2000" dirty="0" err="1"/>
              <a:t>Mengqiao</a:t>
            </a:r>
            <a:r>
              <a:rPr lang="en-US" altLang="zh-CN" sz="2000" dirty="0"/>
              <a:t> Lan 1</a:t>
            </a:r>
          </a:p>
          <a:p>
            <a:pPr marL="0" indent="0" algn="l">
              <a:buNone/>
            </a:pPr>
            <a:r>
              <a:rPr lang="en-US" altLang="zh-CN" sz="1800" b="0" i="0" u="none" strike="noStrike" baseline="0" dirty="0">
                <a:latin typeface="URWPalladioL-Roma"/>
              </a:rPr>
              <a:t>1 School of Computer, National University of Defense Technology, Changsha 410005, China</a:t>
            </a:r>
          </a:p>
          <a:p>
            <a:pPr marL="0" indent="0" algn="l">
              <a:buNone/>
            </a:pPr>
            <a:r>
              <a:rPr lang="en-US" altLang="zh-CN" sz="1800" b="0" i="0" u="none" strike="noStrike" baseline="0" dirty="0">
                <a:latin typeface="URWPalladioL-Roma"/>
              </a:rPr>
              <a:t>2 Huawei 2012 Labs, Beijing 100089, China</a:t>
            </a:r>
            <a:endParaRPr lang="zh-CN" altLang="en-US" sz="20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71B7FAA-5943-D0A0-49A1-ABB9AE5A3901}"/>
              </a:ext>
            </a:extLst>
          </p:cNvPr>
          <p:cNvSpPr txBox="1"/>
          <p:nvPr/>
        </p:nvSpPr>
        <p:spPr>
          <a:xfrm>
            <a:off x="331236" y="4212415"/>
            <a:ext cx="9853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使用硬件描述语言</a:t>
            </a:r>
            <a:r>
              <a:rPr lang="en-US" altLang="zh-CN" dirty="0"/>
              <a:t>Verilog</a:t>
            </a:r>
            <a:r>
              <a:rPr lang="zh-CN" altLang="en-US" dirty="0"/>
              <a:t>实现了一个加速光追的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PingFang SC"/>
              </a:rPr>
              <a:t>专用硬件</a:t>
            </a:r>
            <a:r>
              <a:rPr lang="en-US" altLang="zh-CN" dirty="0"/>
              <a:t>,</a:t>
            </a:r>
            <a:r>
              <a:rPr lang="zh-CN" altLang="en-US" dirty="0"/>
              <a:t>主要加速了 </a:t>
            </a:r>
            <a:r>
              <a:rPr lang="en-US" altLang="zh-CN" dirty="0"/>
              <a:t>Ray Traverse</a:t>
            </a:r>
            <a:r>
              <a:rPr lang="zh-CN" altLang="en-US" dirty="0"/>
              <a:t>和 </a:t>
            </a:r>
            <a:r>
              <a:rPr lang="en-US" altLang="zh-CN" dirty="0"/>
              <a:t>Triangle Intersection</a:t>
            </a:r>
            <a:r>
              <a:rPr lang="zh-CN" altLang="en-US" dirty="0"/>
              <a:t>，在性能与面积比上达到现有设计中的最高。</a:t>
            </a:r>
          </a:p>
        </p:txBody>
      </p:sp>
    </p:spTree>
    <p:extLst>
      <p:ext uri="{BB962C8B-B14F-4D97-AF65-F5344CB8AC3E}">
        <p14:creationId xmlns:p14="http://schemas.microsoft.com/office/powerpoint/2010/main" val="270806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148087-89D8-C544-34C5-5C2E196EA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2.</a:t>
            </a:r>
            <a:r>
              <a:rPr lang="zh-CN" altLang="en-US" sz="3600" dirty="0"/>
              <a:t>设计：核心加速数据结构</a:t>
            </a:r>
            <a:r>
              <a:rPr lang="en-US" altLang="zh-CN" sz="3600" dirty="0"/>
              <a:t>acceleration structure (AS)</a:t>
            </a:r>
            <a:endParaRPr lang="zh-CN" altLang="en-US" sz="36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CD5B663-4CC8-A1F5-631C-A42411DBF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545" y="1610333"/>
            <a:ext cx="10059955" cy="3857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1600" b="0" i="0" u="none" strike="noStrike" baseline="0" dirty="0">
                <a:latin typeface="URWPalladioL-Roma"/>
              </a:rPr>
              <a:t>使用</a:t>
            </a:r>
            <a:r>
              <a:rPr lang="en-US" altLang="zh-CN" sz="1600" b="0" i="0" u="none" strike="noStrike" baseline="0" dirty="0">
                <a:latin typeface="URWPalladioL-Roma"/>
              </a:rPr>
              <a:t>binary-based BVH</a:t>
            </a:r>
            <a:r>
              <a:rPr lang="zh-CN" altLang="en-US" sz="1600" b="0" i="0" u="none" strike="noStrike" baseline="0" dirty="0">
                <a:latin typeface="URWPalladioL-Roma"/>
              </a:rPr>
              <a:t>作为加速结构</a:t>
            </a:r>
            <a:r>
              <a:rPr lang="en-US" altLang="zh-CN" sz="1600" b="0" i="0" u="none" strike="noStrike" baseline="0" dirty="0">
                <a:latin typeface="URWPalladioL-Roma"/>
              </a:rPr>
              <a:t>AS</a:t>
            </a:r>
            <a:r>
              <a:rPr lang="zh-CN" altLang="en-US" sz="1600" b="0" i="0" u="none" strike="noStrike" baseline="0" dirty="0">
                <a:latin typeface="URWPalladioL-Roma"/>
              </a:rPr>
              <a:t>，每个节点是一个</a:t>
            </a:r>
            <a:r>
              <a:rPr lang="en-US" altLang="zh-CN" sz="1600" b="0" i="0" u="none" strike="noStrike" baseline="0" dirty="0">
                <a:latin typeface="URWPalladioL-Roma"/>
              </a:rPr>
              <a:t>AABB</a:t>
            </a:r>
            <a:r>
              <a:rPr lang="zh-CN" altLang="en-US" sz="1600" b="0" i="0" u="none" strike="noStrike" baseline="0" dirty="0">
                <a:latin typeface="URWPalladioL-Roma"/>
              </a:rPr>
              <a:t>包围盒，其中叶节点内包含实际的三角面片。</a:t>
            </a:r>
            <a:endParaRPr lang="zh-CN" altLang="en-US" dirty="0"/>
          </a:p>
        </p:txBody>
      </p:sp>
      <p:pic>
        <p:nvPicPr>
          <p:cNvPr id="5" name="图片 4" descr="图片包含 图示&#10;&#10;描述已自动生成">
            <a:extLst>
              <a:ext uri="{FF2B5EF4-FFF2-40B4-BE49-F238E27FC236}">
                <a16:creationId xmlns:a16="http://schemas.microsoft.com/office/drawing/2014/main" id="{4A95C1A3-4E41-6AC2-A370-3C410EC400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8759" r="116" b="29981"/>
          <a:stretch/>
        </p:blipFill>
        <p:spPr>
          <a:xfrm>
            <a:off x="2268116" y="3013103"/>
            <a:ext cx="8049208" cy="3107095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F6A190C5-326F-7ACE-C690-701073E7E6CE}"/>
              </a:ext>
            </a:extLst>
          </p:cNvPr>
          <p:cNvSpPr txBox="1"/>
          <p:nvPr/>
        </p:nvSpPr>
        <p:spPr>
          <a:xfrm>
            <a:off x="838200" y="2158070"/>
            <a:ext cx="61908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/>
              <a:t>AABB</a:t>
            </a:r>
            <a:r>
              <a:rPr lang="en-US" altLang="zh-CN" sz="1600" dirty="0"/>
              <a:t>(axis-aligned bounding box):</a:t>
            </a:r>
            <a:r>
              <a:rPr lang="zh-CN" altLang="en-US" sz="1600" dirty="0"/>
              <a:t>对齐于坐标轴的六面长方体</a:t>
            </a:r>
          </a:p>
        </p:txBody>
      </p:sp>
    </p:spTree>
    <p:extLst>
      <p:ext uri="{BB962C8B-B14F-4D97-AF65-F5344CB8AC3E}">
        <p14:creationId xmlns:p14="http://schemas.microsoft.com/office/powerpoint/2010/main" val="385606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C3EFC2-595E-6A39-FD1B-989676D9E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altLang="zh-CN" dirty="0"/>
              <a:t>2.</a:t>
            </a:r>
            <a:r>
              <a:rPr lang="zh-CN" altLang="en-US" dirty="0"/>
              <a:t>设计：核心加速算法</a:t>
            </a:r>
          </a:p>
        </p:txBody>
      </p:sp>
      <p:pic>
        <p:nvPicPr>
          <p:cNvPr id="22" name="图片 21" descr="图示, 工程绘图&#10;&#10;描述已自动生成">
            <a:extLst>
              <a:ext uri="{FF2B5EF4-FFF2-40B4-BE49-F238E27FC236}">
                <a16:creationId xmlns:a16="http://schemas.microsoft.com/office/drawing/2014/main" id="{288BD7B0-9AAD-99F1-4E53-F60725C783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5" r="22464" b="16699"/>
          <a:stretch/>
        </p:blipFill>
        <p:spPr>
          <a:xfrm>
            <a:off x="-50129" y="2696166"/>
            <a:ext cx="4702217" cy="3901380"/>
          </a:xfrm>
          <a:prstGeom prst="rect">
            <a:avLst/>
          </a:prstGeom>
        </p:spPr>
      </p:pic>
      <p:pic>
        <p:nvPicPr>
          <p:cNvPr id="24" name="图片 23" descr="图示, 工程绘图&#10;&#10;描述已自动生成">
            <a:extLst>
              <a:ext uri="{FF2B5EF4-FFF2-40B4-BE49-F238E27FC236}">
                <a16:creationId xmlns:a16="http://schemas.microsoft.com/office/drawing/2014/main" id="{945567E8-0DF3-C62F-3CC2-E82BDDBCB4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3" r="22353" b="16699"/>
          <a:stretch/>
        </p:blipFill>
        <p:spPr>
          <a:xfrm>
            <a:off x="336613" y="2535004"/>
            <a:ext cx="4564520" cy="390138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365D49D-8D8A-BC39-74CE-232E63BEC8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5507" y="0"/>
            <a:ext cx="6146339" cy="652209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4502D0C1-6970-9236-F24F-50EB4D4455AC}"/>
              </a:ext>
            </a:extLst>
          </p:cNvPr>
          <p:cNvSpPr txBox="1"/>
          <p:nvPr/>
        </p:nvSpPr>
        <p:spPr>
          <a:xfrm>
            <a:off x="239768" y="1197098"/>
            <a:ext cx="4783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基于栈的</a:t>
            </a:r>
            <a:r>
              <a:rPr lang="en-US" altLang="zh-CN" dirty="0"/>
              <a:t>binary-based BVH Traverse</a:t>
            </a:r>
            <a:r>
              <a:rPr lang="zh-CN" altLang="en-US" dirty="0"/>
              <a:t>算法</a:t>
            </a:r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703F5967-C505-B6A6-3625-FF9C4752B5AA}"/>
              </a:ext>
            </a:extLst>
          </p:cNvPr>
          <p:cNvGrpSpPr/>
          <p:nvPr/>
        </p:nvGrpSpPr>
        <p:grpSpPr>
          <a:xfrm>
            <a:off x="6634065" y="1828800"/>
            <a:ext cx="4984167" cy="447869"/>
            <a:chOff x="6634065" y="1828800"/>
            <a:chExt cx="4984167" cy="447869"/>
          </a:xfrm>
        </p:grpSpPr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A00FD205-D70D-B5FC-05DD-DAF6F7F50491}"/>
                </a:ext>
              </a:extLst>
            </p:cNvPr>
            <p:cNvSpPr/>
            <p:nvPr/>
          </p:nvSpPr>
          <p:spPr>
            <a:xfrm>
              <a:off x="6634065" y="1828800"/>
              <a:ext cx="4310743" cy="447869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285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80F19693-65F4-A957-894A-A63434A31CDA}"/>
                </a:ext>
              </a:extLst>
            </p:cNvPr>
            <p:cNvSpPr txBox="1"/>
            <p:nvPr/>
          </p:nvSpPr>
          <p:spPr>
            <a:xfrm>
              <a:off x="10983751" y="1828800"/>
              <a:ext cx="6344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</a:rPr>
                <a:t>1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3E0C2FFA-B0C4-6465-C6A6-B9A6B785975F}"/>
              </a:ext>
            </a:extLst>
          </p:cNvPr>
          <p:cNvGrpSpPr/>
          <p:nvPr/>
        </p:nvGrpSpPr>
        <p:grpSpPr>
          <a:xfrm>
            <a:off x="6634065" y="2302715"/>
            <a:ext cx="4984167" cy="369333"/>
            <a:chOff x="6634065" y="1828800"/>
            <a:chExt cx="4984167" cy="447869"/>
          </a:xfrm>
        </p:grpSpPr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D44A5BF0-EF52-370C-6A84-A1C8AC1CD80C}"/>
                </a:ext>
              </a:extLst>
            </p:cNvPr>
            <p:cNvSpPr/>
            <p:nvPr/>
          </p:nvSpPr>
          <p:spPr>
            <a:xfrm>
              <a:off x="6634065" y="1828800"/>
              <a:ext cx="4310743" cy="447869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285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621E0576-8A3A-57E3-6977-976D703788F5}"/>
                </a:ext>
              </a:extLst>
            </p:cNvPr>
            <p:cNvSpPr txBox="1"/>
            <p:nvPr/>
          </p:nvSpPr>
          <p:spPr>
            <a:xfrm>
              <a:off x="10983751" y="1828800"/>
              <a:ext cx="6344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</a:rPr>
                <a:t>2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C4B9AAF1-E601-8C76-6D2F-C9FE5582C238}"/>
              </a:ext>
            </a:extLst>
          </p:cNvPr>
          <p:cNvGrpSpPr/>
          <p:nvPr/>
        </p:nvGrpSpPr>
        <p:grpSpPr>
          <a:xfrm>
            <a:off x="6823405" y="2930425"/>
            <a:ext cx="4794827" cy="577882"/>
            <a:chOff x="6634067" y="1828800"/>
            <a:chExt cx="4794827" cy="408313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3C79A974-3590-BC63-9DFA-4FABC6AF4376}"/>
                </a:ext>
              </a:extLst>
            </p:cNvPr>
            <p:cNvSpPr/>
            <p:nvPr/>
          </p:nvSpPr>
          <p:spPr>
            <a:xfrm>
              <a:off x="6634067" y="1828800"/>
              <a:ext cx="4143170" cy="408313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285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3F13E199-74FB-0C68-5E3B-BF69779B08C3}"/>
                </a:ext>
              </a:extLst>
            </p:cNvPr>
            <p:cNvSpPr txBox="1"/>
            <p:nvPr/>
          </p:nvSpPr>
          <p:spPr>
            <a:xfrm>
              <a:off x="10794413" y="1828800"/>
              <a:ext cx="634481" cy="260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</a:rPr>
                <a:t>3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9F66F4CE-0524-AB59-202B-DFD2D5A5F846}"/>
              </a:ext>
            </a:extLst>
          </p:cNvPr>
          <p:cNvGrpSpPr/>
          <p:nvPr/>
        </p:nvGrpSpPr>
        <p:grpSpPr>
          <a:xfrm>
            <a:off x="6830143" y="3559357"/>
            <a:ext cx="4849896" cy="616796"/>
            <a:chOff x="6658256" y="1821684"/>
            <a:chExt cx="4849896" cy="447869"/>
          </a:xfrm>
        </p:grpSpPr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3F835C08-582F-BE7D-9B14-9B698FBAAB28}"/>
                </a:ext>
              </a:extLst>
            </p:cNvPr>
            <p:cNvSpPr/>
            <p:nvPr/>
          </p:nvSpPr>
          <p:spPr>
            <a:xfrm>
              <a:off x="6658256" y="1821684"/>
              <a:ext cx="4114665" cy="447869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285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203173E8-7601-5FBF-1325-43FF630D3E46}"/>
                </a:ext>
              </a:extLst>
            </p:cNvPr>
            <p:cNvSpPr txBox="1"/>
            <p:nvPr/>
          </p:nvSpPr>
          <p:spPr>
            <a:xfrm>
              <a:off x="10873671" y="1831959"/>
              <a:ext cx="634481" cy="268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</a:rPr>
                <a:t>4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A9AC6C88-F7B5-4445-73A7-F3F311C08F55}"/>
              </a:ext>
            </a:extLst>
          </p:cNvPr>
          <p:cNvGrpSpPr/>
          <p:nvPr/>
        </p:nvGrpSpPr>
        <p:grpSpPr>
          <a:xfrm>
            <a:off x="6634065" y="4247627"/>
            <a:ext cx="4984167" cy="417679"/>
            <a:chOff x="6634065" y="1828800"/>
            <a:chExt cx="4984167" cy="447869"/>
          </a:xfrm>
        </p:grpSpPr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2525F9C3-A9A3-13E0-CC82-ECB0DD12C583}"/>
                </a:ext>
              </a:extLst>
            </p:cNvPr>
            <p:cNvSpPr/>
            <p:nvPr/>
          </p:nvSpPr>
          <p:spPr>
            <a:xfrm>
              <a:off x="6634065" y="1828800"/>
              <a:ext cx="4310743" cy="447869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285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72B9C27A-C85A-FEE2-23BB-3F01B586751D}"/>
                </a:ext>
              </a:extLst>
            </p:cNvPr>
            <p:cNvSpPr txBox="1"/>
            <p:nvPr/>
          </p:nvSpPr>
          <p:spPr>
            <a:xfrm>
              <a:off x="10983751" y="1828800"/>
              <a:ext cx="634481" cy="3960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</a:rPr>
                <a:t>5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0F36D6EC-F369-B02C-8BDE-0766FD5B45AD}"/>
              </a:ext>
            </a:extLst>
          </p:cNvPr>
          <p:cNvGrpSpPr/>
          <p:nvPr/>
        </p:nvGrpSpPr>
        <p:grpSpPr>
          <a:xfrm>
            <a:off x="6655831" y="5184794"/>
            <a:ext cx="4984167" cy="417679"/>
            <a:chOff x="6634065" y="1828800"/>
            <a:chExt cx="4984167" cy="447869"/>
          </a:xfrm>
        </p:grpSpPr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07B6FA21-A9C3-FF90-B634-B36DA127C912}"/>
                </a:ext>
              </a:extLst>
            </p:cNvPr>
            <p:cNvSpPr/>
            <p:nvPr/>
          </p:nvSpPr>
          <p:spPr>
            <a:xfrm>
              <a:off x="6634065" y="1828800"/>
              <a:ext cx="4310743" cy="447869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285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E93D9674-C02A-8C22-B187-EC52FB396FCF}"/>
                </a:ext>
              </a:extLst>
            </p:cNvPr>
            <p:cNvSpPr txBox="1"/>
            <p:nvPr/>
          </p:nvSpPr>
          <p:spPr>
            <a:xfrm>
              <a:off x="10983751" y="1828800"/>
              <a:ext cx="634481" cy="3960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</a:rPr>
                <a:t>6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8" name="图片 27">
            <a:extLst>
              <a:ext uri="{FF2B5EF4-FFF2-40B4-BE49-F238E27FC236}">
                <a16:creationId xmlns:a16="http://schemas.microsoft.com/office/drawing/2014/main" id="{ECF8A719-DF0D-48BD-334E-6021615E5F9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7" r="13569" b="11838"/>
          <a:stretch/>
        </p:blipFill>
        <p:spPr>
          <a:xfrm>
            <a:off x="117945" y="2774760"/>
            <a:ext cx="4783188" cy="3361223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F5B76ADE-2742-0B14-1F6F-94E1858C9E7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2" t="2526" r="10634" b="23980"/>
          <a:stretch/>
        </p:blipFill>
        <p:spPr>
          <a:xfrm>
            <a:off x="216130" y="3174415"/>
            <a:ext cx="4685003" cy="2704385"/>
          </a:xfrm>
          <a:prstGeom prst="rect">
            <a:avLst/>
          </a:prstGeom>
        </p:spPr>
      </p:pic>
      <p:pic>
        <p:nvPicPr>
          <p:cNvPr id="32" name="图片 31" descr="图示, 工程绘图&#10;&#10;描述已自动生成">
            <a:extLst>
              <a:ext uri="{FF2B5EF4-FFF2-40B4-BE49-F238E27FC236}">
                <a16:creationId xmlns:a16="http://schemas.microsoft.com/office/drawing/2014/main" id="{CC298053-CCF5-8091-3CDF-66266017283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3" t="9478" r="9080" b="13716"/>
          <a:stretch/>
        </p:blipFill>
        <p:spPr>
          <a:xfrm>
            <a:off x="12410" y="3262712"/>
            <a:ext cx="5813215" cy="3496294"/>
          </a:xfrm>
          <a:prstGeom prst="rect">
            <a:avLst/>
          </a:prstGeom>
        </p:spPr>
      </p:pic>
      <p:pic>
        <p:nvPicPr>
          <p:cNvPr id="54" name="图片 53" descr="图表, 雷达图&#10;&#10;描述已自动生成">
            <a:extLst>
              <a:ext uri="{FF2B5EF4-FFF2-40B4-BE49-F238E27FC236}">
                <a16:creationId xmlns:a16="http://schemas.microsoft.com/office/drawing/2014/main" id="{EE261AE8-4A77-D7CB-B5CE-3F21DE1C923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5" t="-3850" r="7827" b="19557"/>
          <a:stretch/>
        </p:blipFill>
        <p:spPr>
          <a:xfrm>
            <a:off x="104068" y="2793324"/>
            <a:ext cx="5432102" cy="4064676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C677201E-CFE9-873C-1ED2-A577BF1A0A4F}"/>
              </a:ext>
            </a:extLst>
          </p:cNvPr>
          <p:cNvSpPr txBox="1"/>
          <p:nvPr/>
        </p:nvSpPr>
        <p:spPr>
          <a:xfrm>
            <a:off x="349101" y="1639120"/>
            <a:ext cx="4564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对内部节点：进行</a:t>
            </a:r>
            <a:r>
              <a:rPr lang="en-US" altLang="zh-CN" dirty="0"/>
              <a:t>AABB</a:t>
            </a:r>
            <a:r>
              <a:rPr lang="zh-CN" altLang="en-US" dirty="0"/>
              <a:t>盒的求交并遍历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对叶节点：对节点内的三角形求交</a:t>
            </a:r>
          </a:p>
        </p:txBody>
      </p:sp>
    </p:spTree>
    <p:extLst>
      <p:ext uri="{BB962C8B-B14F-4D97-AF65-F5344CB8AC3E}">
        <p14:creationId xmlns:p14="http://schemas.microsoft.com/office/powerpoint/2010/main" val="16758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5CB7D0-CC15-63EF-87F2-21B1DE346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altLang="zh-CN" dirty="0"/>
              <a:t>2.</a:t>
            </a:r>
            <a:r>
              <a:rPr lang="zh-CN" altLang="en-US" dirty="0"/>
              <a:t>设计：硬件总架构图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5468C264-AF6D-2F32-A8A9-C0AF64FC4B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89922" y="2574694"/>
            <a:ext cx="5856821" cy="3986212"/>
          </a:xfrm>
        </p:spPr>
      </p:pic>
      <p:pic>
        <p:nvPicPr>
          <p:cNvPr id="3" name="内容占位符 4">
            <a:extLst>
              <a:ext uri="{FF2B5EF4-FFF2-40B4-BE49-F238E27FC236}">
                <a16:creationId xmlns:a16="http://schemas.microsoft.com/office/drawing/2014/main" id="{D6428D4F-835F-0A92-BE39-275C734B6E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34334"/>
            <a:ext cx="3709729" cy="3826571"/>
          </a:xfrm>
          <a:prstGeom prst="rect">
            <a:avLst/>
          </a:prstGeom>
        </p:spPr>
      </p:pic>
      <p:sp>
        <p:nvSpPr>
          <p:cNvPr id="4" name="箭头: 右 3">
            <a:extLst>
              <a:ext uri="{FF2B5EF4-FFF2-40B4-BE49-F238E27FC236}">
                <a16:creationId xmlns:a16="http://schemas.microsoft.com/office/drawing/2014/main" id="{940291FD-72E7-2BD5-2E73-2D231EDECB59}"/>
              </a:ext>
            </a:extLst>
          </p:cNvPr>
          <p:cNvSpPr/>
          <p:nvPr/>
        </p:nvSpPr>
        <p:spPr>
          <a:xfrm>
            <a:off x="3611560" y="4227541"/>
            <a:ext cx="2438401" cy="5598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7552E64-2B32-3900-90AA-EA08BC1F402A}"/>
              </a:ext>
            </a:extLst>
          </p:cNvPr>
          <p:cNvSpPr txBox="1"/>
          <p:nvPr/>
        </p:nvSpPr>
        <p:spPr>
          <a:xfrm>
            <a:off x="297835" y="1284375"/>
            <a:ext cx="4142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1. Traverse</a:t>
            </a:r>
            <a:r>
              <a:rPr lang="zh-CN" altLang="en-US" dirty="0"/>
              <a:t>、</a:t>
            </a:r>
            <a:r>
              <a:rPr lang="en-US" altLang="zh-CN" dirty="0"/>
              <a:t>Intersection  </a:t>
            </a:r>
            <a:r>
              <a:rPr lang="zh-CN" altLang="en-US" dirty="0">
                <a:solidFill>
                  <a:schemeClr val="accent1"/>
                </a:solidFill>
              </a:rPr>
              <a:t>专用硬件</a:t>
            </a:r>
            <a:r>
              <a:rPr lang="zh-CN" altLang="en-US" dirty="0"/>
              <a:t>化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EBB9166-6D55-4F8F-2CB9-8C6AACC56583}"/>
              </a:ext>
            </a:extLst>
          </p:cNvPr>
          <p:cNvSpPr txBox="1"/>
          <p:nvPr/>
        </p:nvSpPr>
        <p:spPr>
          <a:xfrm>
            <a:off x="297835" y="1668630"/>
            <a:ext cx="4049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2. </a:t>
            </a:r>
            <a:r>
              <a:rPr lang="zh-CN" altLang="en-US" dirty="0"/>
              <a:t> </a:t>
            </a:r>
            <a:r>
              <a:rPr lang="zh-CN" altLang="en-US" dirty="0">
                <a:solidFill>
                  <a:schemeClr val="accent1"/>
                </a:solidFill>
              </a:rPr>
              <a:t>多栈设计</a:t>
            </a:r>
            <a:r>
              <a:rPr lang="zh-CN" altLang="en-US" dirty="0"/>
              <a:t>，可以同时运算多个光线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634B266-BA3C-542A-BA8F-C36BD04AFBBB}"/>
              </a:ext>
            </a:extLst>
          </p:cNvPr>
          <p:cNvSpPr/>
          <p:nvPr/>
        </p:nvSpPr>
        <p:spPr>
          <a:xfrm>
            <a:off x="6241436" y="2600888"/>
            <a:ext cx="5805306" cy="3986211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内容占位符 4">
            <a:extLst>
              <a:ext uri="{FF2B5EF4-FFF2-40B4-BE49-F238E27FC236}">
                <a16:creationId xmlns:a16="http://schemas.microsoft.com/office/drawing/2014/main" id="{7B2A3572-9504-5199-9D5B-012B339E38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24" t="32031" b="54841"/>
          <a:stretch/>
        </p:blipFill>
        <p:spPr>
          <a:xfrm>
            <a:off x="7040562" y="3854008"/>
            <a:ext cx="5006180" cy="523292"/>
          </a:xfrm>
          <a:prstGeom prst="rect">
            <a:avLst/>
          </a:prstGeom>
        </p:spPr>
      </p:pic>
      <p:pic>
        <p:nvPicPr>
          <p:cNvPr id="17" name="内容占位符 4">
            <a:extLst>
              <a:ext uri="{FF2B5EF4-FFF2-40B4-BE49-F238E27FC236}">
                <a16:creationId xmlns:a16="http://schemas.microsoft.com/office/drawing/2014/main" id="{F4F735EF-7DEA-8F73-2766-E192687BBC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24" t="45432" b="30367"/>
          <a:stretch/>
        </p:blipFill>
        <p:spPr>
          <a:xfrm>
            <a:off x="7040562" y="4377300"/>
            <a:ext cx="5006180" cy="964669"/>
          </a:xfrm>
          <a:prstGeom prst="rect">
            <a:avLst/>
          </a:prstGeom>
        </p:spPr>
      </p:pic>
      <p:pic>
        <p:nvPicPr>
          <p:cNvPr id="18" name="内容占位符 4">
            <a:extLst>
              <a:ext uri="{FF2B5EF4-FFF2-40B4-BE49-F238E27FC236}">
                <a16:creationId xmlns:a16="http://schemas.microsoft.com/office/drawing/2014/main" id="{89670912-A0BC-059F-4AC1-E919D7BA5C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24" t="71547" b="2126"/>
          <a:stretch/>
        </p:blipFill>
        <p:spPr>
          <a:xfrm>
            <a:off x="7040561" y="5426725"/>
            <a:ext cx="5006182" cy="104942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EF0BEB8C-60BF-07A3-E947-562109AE0ECA}"/>
              </a:ext>
            </a:extLst>
          </p:cNvPr>
          <p:cNvSpPr txBox="1"/>
          <p:nvPr/>
        </p:nvSpPr>
        <p:spPr>
          <a:xfrm>
            <a:off x="297835" y="972258"/>
            <a:ext cx="2111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0" i="0" u="none" strike="noStrike" baseline="0" dirty="0">
                <a:latin typeface="URWPalladioL-Roma"/>
              </a:rPr>
              <a:t>main contributions</a:t>
            </a:r>
            <a:r>
              <a:rPr lang="zh-CN" altLang="en-US" sz="1800" b="0" i="0" u="none" strike="noStrike" baseline="0" dirty="0">
                <a:latin typeface="URWPalladioL-Roma"/>
              </a:rPr>
              <a:t>：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7FE43C1-9878-1BB7-AEDD-B376A340B28B}"/>
              </a:ext>
            </a:extLst>
          </p:cNvPr>
          <p:cNvSpPr txBox="1"/>
          <p:nvPr/>
        </p:nvSpPr>
        <p:spPr>
          <a:xfrm>
            <a:off x="297835" y="2051020"/>
            <a:ext cx="62235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3. Approximation Method for Reciprocal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9841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9" grpId="0" animBg="1"/>
      <p:bldP spid="9" grpId="1" animBg="1"/>
      <p:bldP spid="6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>
            <a:extLst>
              <a:ext uri="{FF2B5EF4-FFF2-40B4-BE49-F238E27FC236}">
                <a16:creationId xmlns:a16="http://schemas.microsoft.com/office/drawing/2014/main" id="{3611E0FF-85E6-028D-EE06-461FCBC06A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73555" r="34988" b="2101"/>
          <a:stretch/>
        </p:blipFill>
        <p:spPr>
          <a:xfrm>
            <a:off x="146497" y="1843897"/>
            <a:ext cx="4691903" cy="186427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9601416-9196-042F-6202-1011DF410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3967" y="181317"/>
            <a:ext cx="1917053" cy="2034253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9F11D01E-CA42-0E86-FB80-ACBB97E39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73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</a:t>
            </a:r>
            <a:r>
              <a:rPr lang="zh-CN" alt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设计</a:t>
            </a:r>
            <a:r>
              <a:rPr lang="en-US" altLang="zh-CN" sz="4000" dirty="0"/>
              <a:t>:Triangle Intersection</a:t>
            </a:r>
            <a:endParaRPr lang="zh-CN" altLang="en-US" sz="4000" dirty="0"/>
          </a:p>
        </p:txBody>
      </p:sp>
      <p:pic>
        <p:nvPicPr>
          <p:cNvPr id="4" name="内容占位符 4">
            <a:extLst>
              <a:ext uri="{FF2B5EF4-FFF2-40B4-BE49-F238E27FC236}">
                <a16:creationId xmlns:a16="http://schemas.microsoft.com/office/drawing/2014/main" id="{CF000495-C1B1-35F0-0F98-F646F373B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0824" y="2349401"/>
            <a:ext cx="7004679" cy="2674938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126D20F5-7BEE-81F0-6F24-2483D71CB8DF}"/>
              </a:ext>
            </a:extLst>
          </p:cNvPr>
          <p:cNvSpPr txBox="1"/>
          <p:nvPr/>
        </p:nvSpPr>
        <p:spPr>
          <a:xfrm>
            <a:off x="5094514" y="5024339"/>
            <a:ext cx="71233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b="0" i="0" u="none" strike="noStrike" baseline="0" dirty="0">
                <a:latin typeface="URWPalladioL-Roma"/>
              </a:rPr>
              <a:t>Triangle intersection test.</a:t>
            </a:r>
          </a:p>
          <a:p>
            <a:pPr algn="ctr"/>
            <a:r>
              <a:rPr lang="en-US" altLang="zh-CN" sz="1800" b="0" i="0" u="none" strike="noStrike" baseline="0" dirty="0">
                <a:latin typeface="URWPalladioL-Roma"/>
              </a:rPr>
              <a:t> (</a:t>
            </a:r>
            <a:r>
              <a:rPr lang="en-US" altLang="zh-CN" sz="1800" b="1" i="0" u="none" strike="noStrike" baseline="0" dirty="0">
                <a:latin typeface="URWPalladioL-Bold"/>
              </a:rPr>
              <a:t>a</a:t>
            </a:r>
            <a:r>
              <a:rPr lang="en-US" altLang="zh-CN" sz="1800" b="0" i="0" u="none" strike="noStrike" baseline="0" dirty="0">
                <a:latin typeface="URWPalladioL-Roma"/>
              </a:rPr>
              <a:t>) Ray-plane test, (</a:t>
            </a:r>
            <a:r>
              <a:rPr lang="en-US" altLang="zh-CN" sz="1800" b="1" i="0" u="none" strike="noStrike" baseline="0" dirty="0">
                <a:latin typeface="URWPalladioL-Bold"/>
              </a:rPr>
              <a:t>b</a:t>
            </a:r>
            <a:r>
              <a:rPr lang="en-US" altLang="zh-CN" sz="1800" b="0" i="0" u="none" strike="noStrike" baseline="0" dirty="0">
                <a:latin typeface="URWPalladioL-Roma"/>
              </a:rPr>
              <a:t>) barycentric test and (</a:t>
            </a:r>
            <a:r>
              <a:rPr lang="en-US" altLang="zh-CN" sz="1800" b="1" i="0" u="none" strike="noStrike" baseline="0" dirty="0">
                <a:latin typeface="URWPalladioL-Bold"/>
              </a:rPr>
              <a:t>c</a:t>
            </a:r>
            <a:r>
              <a:rPr lang="en-US" altLang="zh-CN" sz="1800" b="0" i="0" u="none" strike="noStrike" baseline="0" dirty="0">
                <a:latin typeface="URWPalladioL-Roma"/>
              </a:rPr>
              <a:t>) final hit point calculation.</a:t>
            </a:r>
            <a:endParaRPr lang="zh-CN" altLang="en-US" dirty="0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FE72AC82-CAA8-2607-A7CC-ADEFC9F100E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481418" y="98947"/>
            <a:ext cx="3405730" cy="2080929"/>
            <a:chOff x="5704" y="86"/>
            <a:chExt cx="1818" cy="1237"/>
          </a:xfrm>
        </p:grpSpPr>
        <p:sp>
          <p:nvSpPr>
            <p:cNvPr id="8" name="AutoShape 3">
              <a:extLst>
                <a:ext uri="{FF2B5EF4-FFF2-40B4-BE49-F238E27FC236}">
                  <a16:creationId xmlns:a16="http://schemas.microsoft.com/office/drawing/2014/main" id="{F2684639-76A2-85BA-F95B-2F5CF3B5E42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704" y="86"/>
              <a:ext cx="1818" cy="1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2053" name="Picture 5">
              <a:extLst>
                <a:ext uri="{FF2B5EF4-FFF2-40B4-BE49-F238E27FC236}">
                  <a16:creationId xmlns:a16="http://schemas.microsoft.com/office/drawing/2014/main" id="{EB339B83-B544-E66C-4430-19D5F374EC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4" y="86"/>
              <a:ext cx="1819" cy="1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3C66BFA1-6FD2-08BF-B485-E1CE3EA1A6BB}"/>
              </a:ext>
            </a:extLst>
          </p:cNvPr>
          <p:cNvGrpSpPr/>
          <p:nvPr/>
        </p:nvGrpSpPr>
        <p:grpSpPr>
          <a:xfrm>
            <a:off x="8479545" y="78710"/>
            <a:ext cx="3407603" cy="2121401"/>
            <a:chOff x="6243332" y="117679"/>
            <a:chExt cx="3407603" cy="2121401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AA1FB6DD-9CCE-D3AC-78A7-1B085279255E}"/>
                </a:ext>
              </a:extLst>
            </p:cNvPr>
            <p:cNvSpPr/>
            <p:nvPr/>
          </p:nvSpPr>
          <p:spPr>
            <a:xfrm>
              <a:off x="6243332" y="117679"/>
              <a:ext cx="3405730" cy="2079248"/>
            </a:xfrm>
            <a:prstGeom prst="rect">
              <a:avLst/>
            </a:prstGeom>
            <a:solidFill>
              <a:srgbClr val="000000">
                <a:alpha val="69804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6" name="Group 4">
              <a:extLst>
                <a:ext uri="{FF2B5EF4-FFF2-40B4-BE49-F238E27FC236}">
                  <a16:creationId xmlns:a16="http://schemas.microsoft.com/office/drawing/2014/main" id="{C60D7F65-4C35-8B11-7D7E-3C999B5C76B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243332" y="156469"/>
              <a:ext cx="3407603" cy="2082611"/>
              <a:chOff x="5704" y="86"/>
              <a:chExt cx="1819" cy="1238"/>
            </a:xfrm>
          </p:grpSpPr>
          <p:sp>
            <p:nvSpPr>
              <p:cNvPr id="17" name="AutoShape 3">
                <a:extLst>
                  <a:ext uri="{FF2B5EF4-FFF2-40B4-BE49-F238E27FC236}">
                    <a16:creationId xmlns:a16="http://schemas.microsoft.com/office/drawing/2014/main" id="{29D3C094-BC16-F8A3-0942-B1AA56ACE6F1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5704" y="86"/>
                <a:ext cx="1818" cy="1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pic>
            <p:nvPicPr>
              <p:cNvPr id="18" name="Picture 5">
                <a:extLst>
                  <a:ext uri="{FF2B5EF4-FFF2-40B4-BE49-F238E27FC236}">
                    <a16:creationId xmlns:a16="http://schemas.microsoft.com/office/drawing/2014/main" id="{392F721F-B856-7DB0-BA91-925B961776F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494" t="72148"/>
              <a:stretch/>
            </p:blipFill>
            <p:spPr bwMode="auto">
              <a:xfrm>
                <a:off x="5968" y="979"/>
                <a:ext cx="1555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0" name="矩形 19">
            <a:extLst>
              <a:ext uri="{FF2B5EF4-FFF2-40B4-BE49-F238E27FC236}">
                <a16:creationId xmlns:a16="http://schemas.microsoft.com/office/drawing/2014/main" id="{4117B1D3-9BD6-D791-A061-E83DC9431267}"/>
              </a:ext>
            </a:extLst>
          </p:cNvPr>
          <p:cNvSpPr/>
          <p:nvPr/>
        </p:nvSpPr>
        <p:spPr>
          <a:xfrm>
            <a:off x="6096000" y="181317"/>
            <a:ext cx="1853876" cy="1471245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D4C2A015-04F2-0880-F45E-8D88D3CE2039}"/>
              </a:ext>
            </a:extLst>
          </p:cNvPr>
          <p:cNvSpPr txBox="1"/>
          <p:nvPr/>
        </p:nvSpPr>
        <p:spPr>
          <a:xfrm>
            <a:off x="87981" y="1184988"/>
            <a:ext cx="5006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硬件化三角形与光线求交的过程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AEEC17C-8772-F18A-305F-92521973C6C5}"/>
              </a:ext>
            </a:extLst>
          </p:cNvPr>
          <p:cNvSpPr txBox="1"/>
          <p:nvPr/>
        </p:nvSpPr>
        <p:spPr>
          <a:xfrm>
            <a:off x="415210" y="4062592"/>
            <a:ext cx="3741575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/>
              <a:t>IST1:</a:t>
            </a:r>
            <a:r>
              <a:rPr lang="zh-CN" altLang="en-US" dirty="0"/>
              <a:t> </a:t>
            </a:r>
            <a:r>
              <a:rPr lang="en-US" altLang="zh-CN" dirty="0"/>
              <a:t>(a)</a:t>
            </a:r>
            <a:r>
              <a:rPr lang="zh-CN" altLang="en-US" dirty="0"/>
              <a:t>过程</a:t>
            </a:r>
            <a:r>
              <a:rPr lang="en-US" altLang="zh-CN" dirty="0"/>
              <a:t>,</a:t>
            </a:r>
            <a:r>
              <a:rPr lang="zh-CN" altLang="en-US" dirty="0"/>
              <a:t>判断光线与三角形所在的平面是否相交</a:t>
            </a:r>
            <a:r>
              <a:rPr lang="en-US" altLang="zh-CN" dirty="0"/>
              <a:t>,</a:t>
            </a:r>
            <a:r>
              <a:rPr lang="zh-CN" altLang="en-US" dirty="0"/>
              <a:t>得到</a:t>
            </a:r>
            <a:r>
              <a:rPr lang="en-US" altLang="zh-CN" dirty="0"/>
              <a:t>t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A5F97C5-4BD2-0CF6-F48C-EDF502757D3E}"/>
              </a:ext>
            </a:extLst>
          </p:cNvPr>
          <p:cNvSpPr txBox="1"/>
          <p:nvPr/>
        </p:nvSpPr>
        <p:spPr>
          <a:xfrm>
            <a:off x="415209" y="4783827"/>
            <a:ext cx="3741576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/>
              <a:t>IST2: (b)</a:t>
            </a:r>
            <a:r>
              <a:rPr lang="zh-CN" altLang="en-US" dirty="0"/>
              <a:t>过程</a:t>
            </a:r>
            <a:r>
              <a:rPr lang="en-US" altLang="zh-CN" dirty="0"/>
              <a:t>,</a:t>
            </a:r>
            <a:r>
              <a:rPr lang="zh-CN" altLang="en-US" dirty="0"/>
              <a:t>计算交点的关于三角形的重心坐标</a:t>
            </a:r>
            <a:r>
              <a:rPr lang="en-US" altLang="zh-CN" dirty="0"/>
              <a:t>,</a:t>
            </a:r>
            <a:r>
              <a:rPr lang="zh-CN" altLang="en-US" dirty="0"/>
              <a:t> 计算</a:t>
            </a:r>
            <a:r>
              <a:rPr lang="en-US" altLang="zh-CN" dirty="0"/>
              <a:t>u</a:t>
            </a:r>
            <a:r>
              <a:rPr lang="zh-CN" altLang="en-US" dirty="0"/>
              <a:t>，判断是否</a:t>
            </a:r>
            <a:r>
              <a:rPr lang="en-US" altLang="zh-CN" dirty="0"/>
              <a:t>u</a:t>
            </a:r>
            <a:r>
              <a:rPr lang="zh-CN" altLang="en-US" dirty="0"/>
              <a:t>∈</a:t>
            </a:r>
            <a:r>
              <a:rPr lang="en-US" altLang="zh-CN" dirty="0"/>
              <a:t>[0,1]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F0A585C-261A-ED93-2E4B-D932FBA588B5}"/>
              </a:ext>
            </a:extLst>
          </p:cNvPr>
          <p:cNvSpPr txBox="1"/>
          <p:nvPr/>
        </p:nvSpPr>
        <p:spPr>
          <a:xfrm>
            <a:off x="415211" y="5738327"/>
            <a:ext cx="3741576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/>
              <a:t>IST3: (c)</a:t>
            </a:r>
            <a:r>
              <a:rPr lang="zh-CN" altLang="en-US" dirty="0"/>
              <a:t>过程</a:t>
            </a:r>
            <a:r>
              <a:rPr lang="en-US" altLang="zh-CN" dirty="0"/>
              <a:t>,</a:t>
            </a:r>
            <a:r>
              <a:rPr lang="zh-CN" altLang="en-US" dirty="0"/>
              <a:t>计算重心坐标</a:t>
            </a:r>
            <a:r>
              <a:rPr lang="en-US" altLang="zh-CN" dirty="0"/>
              <a:t>v,</a:t>
            </a:r>
            <a:r>
              <a:rPr lang="zh-CN" altLang="en-US" dirty="0"/>
              <a:t>判断是否</a:t>
            </a:r>
            <a:r>
              <a:rPr lang="en-US" altLang="zh-CN" dirty="0"/>
              <a:t>v</a:t>
            </a:r>
            <a:r>
              <a:rPr lang="zh-CN" altLang="en-US" dirty="0"/>
              <a:t>∈</a:t>
            </a:r>
            <a:r>
              <a:rPr lang="en-US" altLang="zh-CN" dirty="0"/>
              <a:t>[0,1]</a:t>
            </a:r>
          </a:p>
          <a:p>
            <a:r>
              <a:rPr lang="zh-CN" altLang="en-US" dirty="0"/>
              <a:t>向</a:t>
            </a:r>
            <a:r>
              <a:rPr lang="en-US" altLang="zh-CN" dirty="0"/>
              <a:t>Shader</a:t>
            </a:r>
            <a:r>
              <a:rPr lang="zh-CN" altLang="en-US" dirty="0"/>
              <a:t>模块返回</a:t>
            </a:r>
            <a:r>
              <a:rPr lang="en-US" altLang="zh-CN" dirty="0" err="1"/>
              <a:t>t,u,v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246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 animBg="1"/>
      <p:bldP spid="3" grpId="0" animBg="1"/>
      <p:bldP spid="6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744E9C-8369-1F0E-5589-7A4DA0FD5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060"/>
            <a:ext cx="10515600" cy="813732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2.</a:t>
            </a:r>
            <a:r>
              <a:rPr lang="zh-CN" altLang="en-US" sz="4000" dirty="0"/>
              <a:t>设计：多栈结构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090B83CD-8B9A-6B5C-3C3E-9C06758BF6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60331" y="1991633"/>
            <a:ext cx="5867775" cy="3630613"/>
          </a:xfr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EC53A38A-C534-A131-DC71-D6EED6405D52}"/>
              </a:ext>
            </a:extLst>
          </p:cNvPr>
          <p:cNvSpPr txBox="1"/>
          <p:nvPr/>
        </p:nvSpPr>
        <p:spPr>
          <a:xfrm>
            <a:off x="0" y="1015198"/>
            <a:ext cx="9843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通过</a:t>
            </a:r>
            <a:r>
              <a:rPr lang="en-US" altLang="zh-CN" dirty="0"/>
              <a:t>LUT</a:t>
            </a:r>
            <a:r>
              <a:rPr lang="zh-CN" altLang="en-US" dirty="0"/>
              <a:t>（</a:t>
            </a:r>
            <a:r>
              <a:rPr lang="en-US" altLang="zh-CN" dirty="0"/>
              <a:t>Look Up Table</a:t>
            </a:r>
            <a:r>
              <a:rPr lang="zh-CN" altLang="en-US" dirty="0"/>
              <a:t>）与多栈设计，同时发射多个光线，</a:t>
            </a:r>
            <a:endParaRPr lang="en-US" altLang="zh-CN" dirty="0"/>
          </a:p>
          <a:p>
            <a:r>
              <a:rPr lang="zh-CN" altLang="en-US" dirty="0"/>
              <a:t>相较单栈设计，提升</a:t>
            </a:r>
            <a:r>
              <a:rPr lang="en-US" altLang="zh-CN" sz="1800" b="0" i="0" u="none" strike="noStrike" baseline="0" dirty="0">
                <a:latin typeface="URWPalladioL-Roma"/>
              </a:rPr>
              <a:t>9.99–20.78</a:t>
            </a:r>
            <a:r>
              <a:rPr lang="en-US" altLang="zh-CN" dirty="0">
                <a:latin typeface="URWPalladioL-Roma"/>
              </a:rPr>
              <a:t>x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3107127-DFE9-BCCC-E308-A1103B3BC7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894" y="1846195"/>
            <a:ext cx="4609943" cy="4891774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D50E33DC-05B9-C202-6F7A-877684B91C7A}"/>
              </a:ext>
            </a:extLst>
          </p:cNvPr>
          <p:cNvGrpSpPr/>
          <p:nvPr/>
        </p:nvGrpSpPr>
        <p:grpSpPr>
          <a:xfrm>
            <a:off x="973493" y="4292082"/>
            <a:ext cx="1918997" cy="2261118"/>
            <a:chOff x="973493" y="4292082"/>
            <a:chExt cx="1918997" cy="2261118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5B7AE045-8859-E987-5073-8CAE0B497C94}"/>
                </a:ext>
              </a:extLst>
            </p:cNvPr>
            <p:cNvSpPr/>
            <p:nvPr/>
          </p:nvSpPr>
          <p:spPr>
            <a:xfrm>
              <a:off x="1502228" y="4292082"/>
              <a:ext cx="1306285" cy="16795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8828F064-C54E-2082-D95A-BBC82939DA7E}"/>
                </a:ext>
              </a:extLst>
            </p:cNvPr>
            <p:cNvSpPr/>
            <p:nvPr/>
          </p:nvSpPr>
          <p:spPr>
            <a:xfrm>
              <a:off x="1502228" y="4780384"/>
              <a:ext cx="1390262" cy="16795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A6C3A7A6-48F3-5BF0-8512-9F6104F28FA0}"/>
                </a:ext>
              </a:extLst>
            </p:cNvPr>
            <p:cNvSpPr/>
            <p:nvPr/>
          </p:nvSpPr>
          <p:spPr>
            <a:xfrm>
              <a:off x="973493" y="6385249"/>
              <a:ext cx="1306285" cy="16795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BCA03970-968E-6B62-4398-B86BF010CF54}"/>
              </a:ext>
            </a:extLst>
          </p:cNvPr>
          <p:cNvSpPr txBox="1"/>
          <p:nvPr/>
        </p:nvSpPr>
        <p:spPr>
          <a:xfrm>
            <a:off x="5533054" y="5622246"/>
            <a:ext cx="5495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每个光线将自己的内存地址送入</a:t>
            </a:r>
            <a:r>
              <a:rPr lang="en-US" altLang="zh-CN" dirty="0"/>
              <a:t>LUT</a:t>
            </a:r>
            <a:r>
              <a:rPr lang="zh-CN" altLang="en-US" dirty="0"/>
              <a:t>，来取得对应</a:t>
            </a:r>
            <a:r>
              <a:rPr lang="en-US" altLang="zh-CN" dirty="0"/>
              <a:t>stack</a:t>
            </a:r>
            <a:r>
              <a:rPr lang="zh-CN" altLang="en-US" dirty="0"/>
              <a:t>的索引</a:t>
            </a:r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id="{B4630FD5-2C24-0D10-C594-2A7705768C7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094356" y="0"/>
            <a:ext cx="3097644" cy="1892686"/>
            <a:chOff x="5704" y="86"/>
            <a:chExt cx="1818" cy="1237"/>
          </a:xfrm>
        </p:grpSpPr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FBBEF4E6-D29C-FF3D-D911-2EC8AE688A9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704" y="86"/>
              <a:ext cx="1818" cy="1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13" name="Picture 5">
              <a:extLst>
                <a:ext uri="{FF2B5EF4-FFF2-40B4-BE49-F238E27FC236}">
                  <a16:creationId xmlns:a16="http://schemas.microsoft.com/office/drawing/2014/main" id="{93915CF4-8F00-E823-0DE1-7FE7496769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4" y="86"/>
              <a:ext cx="1819" cy="1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FC507648-2CBA-55C1-216A-B8A3CE5312F7}"/>
              </a:ext>
            </a:extLst>
          </p:cNvPr>
          <p:cNvGrpSpPr/>
          <p:nvPr/>
        </p:nvGrpSpPr>
        <p:grpSpPr>
          <a:xfrm>
            <a:off x="9092652" y="0"/>
            <a:ext cx="3099348" cy="1894380"/>
            <a:chOff x="9094356" y="0"/>
            <a:chExt cx="3099348" cy="1894380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13556DB7-2598-34ED-ED4B-96DADBC78DA8}"/>
                </a:ext>
              </a:extLst>
            </p:cNvPr>
            <p:cNvSpPr/>
            <p:nvPr/>
          </p:nvSpPr>
          <p:spPr>
            <a:xfrm>
              <a:off x="9094356" y="0"/>
              <a:ext cx="3099348" cy="1892686"/>
            </a:xfrm>
            <a:prstGeom prst="rect">
              <a:avLst/>
            </a:prstGeom>
            <a:solidFill>
              <a:srgbClr val="000000">
                <a:alpha val="69804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9" name="Group 4">
              <a:extLst>
                <a:ext uri="{FF2B5EF4-FFF2-40B4-BE49-F238E27FC236}">
                  <a16:creationId xmlns:a16="http://schemas.microsoft.com/office/drawing/2014/main" id="{010ADD3B-2766-A8ED-B007-5B8A45E0774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9094356" y="1694"/>
              <a:ext cx="3097644" cy="1892686"/>
              <a:chOff x="5704" y="86"/>
              <a:chExt cx="1818" cy="1237"/>
            </a:xfrm>
          </p:grpSpPr>
          <p:sp>
            <p:nvSpPr>
              <p:cNvPr id="20" name="AutoShape 3">
                <a:extLst>
                  <a:ext uri="{FF2B5EF4-FFF2-40B4-BE49-F238E27FC236}">
                    <a16:creationId xmlns:a16="http://schemas.microsoft.com/office/drawing/2014/main" id="{A19CE85D-7FEA-1672-B718-F7CC1A2E8BA3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5704" y="86"/>
                <a:ext cx="1818" cy="1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pic>
            <p:nvPicPr>
              <p:cNvPr id="21" name="Picture 5">
                <a:extLst>
                  <a:ext uri="{FF2B5EF4-FFF2-40B4-BE49-F238E27FC236}">
                    <a16:creationId xmlns:a16="http://schemas.microsoft.com/office/drawing/2014/main" id="{7DD1BA43-54E7-7CC0-856A-A8B82C92B4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145" t="45464" r="55" b="30217"/>
              <a:stretch/>
            </p:blipFill>
            <p:spPr bwMode="auto">
              <a:xfrm>
                <a:off x="5961" y="649"/>
                <a:ext cx="1561" cy="3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13077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DE8DA737-5B0B-B251-8A1F-8B5BF70984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03031" y="1756337"/>
            <a:ext cx="3987081" cy="2902449"/>
          </a:xfrm>
        </p:spPr>
      </p:pic>
      <p:sp>
        <p:nvSpPr>
          <p:cNvPr id="4" name="标题 1">
            <a:extLst>
              <a:ext uri="{FF2B5EF4-FFF2-40B4-BE49-F238E27FC236}">
                <a16:creationId xmlns:a16="http://schemas.microsoft.com/office/drawing/2014/main" id="{BEBAB913-39CD-AF9B-3C03-DCE71F834247}"/>
              </a:ext>
            </a:extLst>
          </p:cNvPr>
          <p:cNvSpPr txBox="1">
            <a:spLocks/>
          </p:cNvSpPr>
          <p:nvPr/>
        </p:nvSpPr>
        <p:spPr>
          <a:xfrm>
            <a:off x="0" y="-2060"/>
            <a:ext cx="10515600" cy="813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/>
              <a:t>2.</a:t>
            </a:r>
            <a:r>
              <a:rPr lang="zh-CN" altLang="en-US" sz="4000" dirty="0"/>
              <a:t>设计：</a:t>
            </a:r>
            <a:r>
              <a:rPr lang="en-US" altLang="zh-CN" sz="4000" dirty="0"/>
              <a:t>Approximation Method for Reciprocal</a:t>
            </a:r>
            <a:endParaRPr lang="zh-CN" altLang="en-US" sz="40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750DDBB-E2CA-0A01-4A91-0723783809A2}"/>
              </a:ext>
            </a:extLst>
          </p:cNvPr>
          <p:cNvSpPr txBox="1"/>
          <p:nvPr/>
        </p:nvSpPr>
        <p:spPr>
          <a:xfrm>
            <a:off x="167949" y="1387005"/>
            <a:ext cx="82575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该设计</a:t>
            </a:r>
            <a:r>
              <a:rPr lang="zh-CN" altLang="en-US" sz="1800" b="0" i="0" u="none" strike="noStrike" baseline="0" dirty="0">
                <a:latin typeface="URWPalladioL-Roma"/>
              </a:rPr>
              <a:t>使用</a:t>
            </a:r>
            <a:r>
              <a:rPr lang="en-US" altLang="zh-CN" sz="1800" b="0" i="0" u="none" strike="noStrike" baseline="0" dirty="0">
                <a:latin typeface="URWPalladioL-Roma"/>
              </a:rPr>
              <a:t>Parabolic Synthesis</a:t>
            </a:r>
            <a:r>
              <a:rPr lang="zh-CN" altLang="en-US" sz="1800" b="0" i="0" u="none" strike="noStrike" baseline="0" dirty="0">
                <a:latin typeface="URWPalladioL-Roma"/>
              </a:rPr>
              <a:t>与二次插值结合的方法实现</a:t>
            </a:r>
            <a:r>
              <a:rPr lang="zh-CN" altLang="en-US" dirty="0">
                <a:latin typeface="URWPalladioL-Roma"/>
              </a:rPr>
              <a:t>浮点数</a:t>
            </a:r>
            <a:r>
              <a:rPr lang="zh-CN" altLang="en-US" sz="1800" b="0" i="0" u="none" strike="noStrike" baseline="0" dirty="0">
                <a:latin typeface="URWPalladioL-Roma"/>
              </a:rPr>
              <a:t>倒数计算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F3546F8-37AF-F0F9-1149-73EA6D934BE5}"/>
              </a:ext>
            </a:extLst>
          </p:cNvPr>
          <p:cNvSpPr txBox="1"/>
          <p:nvPr/>
        </p:nvSpPr>
        <p:spPr>
          <a:xfrm>
            <a:off x="167949" y="919075"/>
            <a:ext cx="10730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计算光线与三角形的交点的重心坐标需要求一次倒数</a:t>
            </a: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CF758EFD-71A9-3BC8-C6B6-EAD8B589D766}"/>
              </a:ext>
            </a:extLst>
          </p:cNvPr>
          <p:cNvGrpSpPr/>
          <p:nvPr/>
        </p:nvGrpSpPr>
        <p:grpSpPr>
          <a:xfrm>
            <a:off x="298578" y="5080673"/>
            <a:ext cx="7161246" cy="1613957"/>
            <a:chOff x="163285" y="2082141"/>
            <a:chExt cx="7161246" cy="1613957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05B38B90-D95E-0743-68DF-65A7C013BA0A}"/>
                </a:ext>
              </a:extLst>
            </p:cNvPr>
            <p:cNvSpPr txBox="1"/>
            <p:nvPr/>
          </p:nvSpPr>
          <p:spPr>
            <a:xfrm>
              <a:off x="189721" y="2278706"/>
              <a:ext cx="620485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800" b="1" i="0" u="none" strike="noStrike" baseline="0" dirty="0">
                  <a:latin typeface="URWPalladioL-Roma"/>
                </a:rPr>
                <a:t>Parabolic Synthesis</a:t>
              </a:r>
              <a:r>
                <a:rPr lang="zh-CN" altLang="en-US" dirty="0">
                  <a:latin typeface="URWPalladioL-Roma"/>
                </a:rPr>
                <a:t>：</a:t>
              </a:r>
              <a:r>
                <a:rPr lang="zh-CN" altLang="en-US" sz="1800" b="0" i="0" u="none" strike="noStrike" baseline="0" dirty="0">
                  <a:latin typeface="URWPalladioL-Roma"/>
                </a:rPr>
                <a:t>是一种</a:t>
              </a:r>
              <a:r>
                <a:rPr lang="zh-CN" altLang="en-US" dirty="0">
                  <a:latin typeface="URWPalladioL-Roma"/>
                </a:rPr>
                <a:t>低开销、低时延的</a:t>
              </a:r>
              <a:r>
                <a:rPr lang="zh-CN" altLang="en-US" sz="1800" b="0" i="0" u="none" strike="noStrike" baseline="0" dirty="0">
                  <a:latin typeface="URWPalladioL-Roma"/>
                </a:rPr>
                <a:t>硬件近似方法，可以近似除法、三角函数、对数、平方根等函数。</a:t>
              </a:r>
              <a:endParaRPr lang="zh-CN" altLang="en-US" dirty="0"/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8218D0C0-B605-C223-4D3B-7232058B9442}"/>
                </a:ext>
              </a:extLst>
            </p:cNvPr>
            <p:cNvSpPr txBox="1"/>
            <p:nvPr/>
          </p:nvSpPr>
          <p:spPr>
            <a:xfrm>
              <a:off x="167949" y="3025650"/>
              <a:ext cx="691398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800" b="0" i="0" u="none" strike="noStrike" baseline="0" dirty="0">
                  <a:latin typeface="URWPalladioL-Roma"/>
                </a:rPr>
                <a:t>并行求解多个子函数，每个函数都是二阶函数，最后通过乘法合成。</a:t>
              </a:r>
              <a:endParaRPr lang="zh-CN" altLang="en-US" dirty="0"/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188A1551-D59E-BFCD-EB71-9E305172431D}"/>
                </a:ext>
              </a:extLst>
            </p:cNvPr>
            <p:cNvSpPr/>
            <p:nvPr/>
          </p:nvSpPr>
          <p:spPr>
            <a:xfrm>
              <a:off x="163285" y="2082141"/>
              <a:ext cx="7161246" cy="1613957"/>
            </a:xfrm>
            <a:prstGeom prst="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BFA25CAC-24B5-0D6C-4302-B9D8421364D4}"/>
              </a:ext>
            </a:extLst>
          </p:cNvPr>
          <p:cNvSpPr txBox="1"/>
          <p:nvPr/>
        </p:nvSpPr>
        <p:spPr>
          <a:xfrm>
            <a:off x="438538" y="2132788"/>
            <a:ext cx="4186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1. </a:t>
            </a:r>
            <a:r>
              <a:rPr lang="zh-CN" altLang="en-US" dirty="0"/>
              <a:t>保留</a:t>
            </a:r>
            <a:r>
              <a:rPr lang="en-US" altLang="zh-CN" dirty="0"/>
              <a:t>Sign</a:t>
            </a:r>
            <a:r>
              <a:rPr lang="zh-CN" altLang="en-US" dirty="0"/>
              <a:t>位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C125EF8B-8C0C-2219-3E8F-9B6185424D5F}"/>
                  </a:ext>
                </a:extLst>
              </p:cNvPr>
              <p:cNvSpPr txBox="1"/>
              <p:nvPr/>
            </p:nvSpPr>
            <p:spPr>
              <a:xfrm>
                <a:off x="438538" y="2618570"/>
                <a:ext cx="4599992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2.</a:t>
                </a:r>
                <a:r>
                  <a:rPr lang="zh-CN" altLang="en-US" dirty="0"/>
                  <a:t>对指数位取反：</a:t>
                </a:r>
                <a:endParaRPr lang="en-US" altLang="zh-CN" dirty="0"/>
              </a:p>
              <a:p>
                <a:r>
                  <a:rPr lang="en-US" altLang="zh-CN" dirty="0"/>
                  <a:t>  (1)</a:t>
                </a:r>
                <a:r>
                  <a:rPr lang="zh-CN" altLang="en-US" dirty="0"/>
                  <a:t> 去除偏移：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−127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  (2) </a:t>
                </a:r>
                <a:r>
                  <a:rPr lang="zh-CN" altLang="en-US" dirty="0"/>
                  <a:t>取反符号再加偏移：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=127−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altLang="zh-CN" b="0" dirty="0"/>
              </a:p>
              <a:p>
                <a:r>
                  <a:rPr lang="en-US" altLang="zh-CN" dirty="0"/>
                  <a:t>  (3) </a:t>
                </a:r>
                <a:r>
                  <a:rPr lang="zh-CN" altLang="en-US" dirty="0"/>
                  <a:t>组合得到：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=254 −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altLang="zh-CN" dirty="0"/>
                  <a:t>    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C125EF8B-8C0C-2219-3E8F-9B6185424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538" y="2618570"/>
                <a:ext cx="4599992" cy="1477328"/>
              </a:xfrm>
              <a:prstGeom prst="rect">
                <a:avLst/>
              </a:prstGeom>
              <a:blipFill>
                <a:blip r:embed="rId3"/>
                <a:stretch>
                  <a:fillRect l="-1192" t="-24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文本框 27">
            <a:extLst>
              <a:ext uri="{FF2B5EF4-FFF2-40B4-BE49-F238E27FC236}">
                <a16:creationId xmlns:a16="http://schemas.microsoft.com/office/drawing/2014/main" id="{0E8EB73F-2BE0-5E75-24F2-8EFAAED566CF}"/>
              </a:ext>
            </a:extLst>
          </p:cNvPr>
          <p:cNvSpPr txBox="1"/>
          <p:nvPr/>
        </p:nvSpPr>
        <p:spPr>
          <a:xfrm>
            <a:off x="438538" y="4034287"/>
            <a:ext cx="5710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3.</a:t>
            </a:r>
            <a:r>
              <a:rPr lang="zh-CN" altLang="en-US" dirty="0"/>
              <a:t>对</a:t>
            </a:r>
            <a:r>
              <a:rPr lang="en-US" altLang="zh-CN" dirty="0"/>
              <a:t>Significant</a:t>
            </a:r>
            <a:r>
              <a:rPr lang="zh-CN" altLang="en-US" dirty="0"/>
              <a:t>使用</a:t>
            </a:r>
            <a:r>
              <a:rPr lang="en-US" altLang="zh-CN" sz="1800" b="0" i="0" u="none" strike="noStrike" baseline="0" dirty="0">
                <a:latin typeface="URWPalladioL-Roma"/>
              </a:rPr>
              <a:t>Parabolic Synthesis </a:t>
            </a:r>
            <a:r>
              <a:rPr lang="zh-CN" altLang="en-US" sz="1800" b="0" i="0" u="none" strike="noStrike" baseline="0" dirty="0">
                <a:latin typeface="URWPalladioL-Roma"/>
              </a:rPr>
              <a:t>近似求倒数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7960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3" grpId="0"/>
      <p:bldP spid="24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7D4AD6AE-1A23-7EB5-D997-04ABCC1CA37A}"/>
              </a:ext>
            </a:extLst>
          </p:cNvPr>
          <p:cNvSpPr txBox="1">
            <a:spLocks/>
          </p:cNvSpPr>
          <p:nvPr/>
        </p:nvSpPr>
        <p:spPr>
          <a:xfrm>
            <a:off x="0" y="-2060"/>
            <a:ext cx="10515600" cy="813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/>
              <a:t>2.</a:t>
            </a:r>
            <a:r>
              <a:rPr lang="zh-CN" altLang="en-US" sz="4000" dirty="0"/>
              <a:t>设计：结果比较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D77C33C-0AF9-6404-60B9-FFCBE1EB7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155" y="728105"/>
            <a:ext cx="7745963" cy="540179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F5B7A91C-13F3-9CFA-983F-13EAD47CE463}"/>
              </a:ext>
            </a:extLst>
          </p:cNvPr>
          <p:cNvSpPr txBox="1"/>
          <p:nvPr/>
        </p:nvSpPr>
        <p:spPr>
          <a:xfrm>
            <a:off x="2993572" y="6351428"/>
            <a:ext cx="62048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在性能与面积比上达到现有设计中的最高。</a:t>
            </a:r>
          </a:p>
        </p:txBody>
      </p:sp>
    </p:spTree>
    <p:extLst>
      <p:ext uri="{BB962C8B-B14F-4D97-AF65-F5344CB8AC3E}">
        <p14:creationId xmlns:p14="http://schemas.microsoft.com/office/powerpoint/2010/main" val="3157939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4CB40962-D4A1-90F8-28EC-EF93A02DBC73}"/>
              </a:ext>
            </a:extLst>
          </p:cNvPr>
          <p:cNvSpPr/>
          <p:nvPr/>
        </p:nvSpPr>
        <p:spPr>
          <a:xfrm>
            <a:off x="367197" y="3903650"/>
            <a:ext cx="8622265" cy="16377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8D84275E-81D2-0AAD-9443-D3C78C247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3. </a:t>
            </a:r>
            <a:r>
              <a:rPr lang="zh-CN" altLang="en-US" sz="3600" dirty="0"/>
              <a:t>应用</a:t>
            </a:r>
            <a:r>
              <a:rPr lang="en-US" altLang="zh-CN" sz="3600" dirty="0"/>
              <a:t>:</a:t>
            </a:r>
            <a:r>
              <a:rPr lang="zh-CN" altLang="en-US" sz="3600" dirty="0"/>
              <a:t>加速电影特效制作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FE5E030-C886-11DD-FB6B-2AA2AA1F16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03"/>
          <a:stretch/>
        </p:blipFill>
        <p:spPr bwMode="auto">
          <a:xfrm>
            <a:off x="576943" y="4093873"/>
            <a:ext cx="3565848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图形 12">
            <a:extLst>
              <a:ext uri="{FF2B5EF4-FFF2-40B4-BE49-F238E27FC236}">
                <a16:creationId xmlns:a16="http://schemas.microsoft.com/office/drawing/2014/main" id="{A6C9A8B7-B5DE-8435-B803-4455086AC3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6314" y="2947838"/>
            <a:ext cx="3205163" cy="520463"/>
          </a:xfrm>
          <a:prstGeom prst="rect">
            <a:avLst/>
          </a:prstGeom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8EFD4EF1-2E7C-0BAE-3C0C-0392E48E34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667"/>
          <a:stretch/>
        </p:blipFill>
        <p:spPr bwMode="auto">
          <a:xfrm>
            <a:off x="4634787" y="4068050"/>
            <a:ext cx="36957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C8C651C6-49D4-BCF1-E6C2-13E302ABC3AD}"/>
              </a:ext>
            </a:extLst>
          </p:cNvPr>
          <p:cNvSpPr txBox="1"/>
          <p:nvPr/>
        </p:nvSpPr>
        <p:spPr>
          <a:xfrm>
            <a:off x="576943" y="6050856"/>
            <a:ext cx="90973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https://blogs.nvidia.com/blog/2019/12/10/rtx-autodesk-maya-arnold/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373A980-A94C-1989-E4A6-2C5C39A19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062" y="0"/>
            <a:ext cx="64008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0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24246D-5FF9-C947-D037-EA66EFD1E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399"/>
            <a:ext cx="10515600" cy="1325563"/>
          </a:xfrm>
        </p:spPr>
        <p:txBody>
          <a:bodyPr/>
          <a:lstStyle/>
          <a:p>
            <a:r>
              <a:rPr lang="en-US" altLang="zh-CN" dirty="0"/>
              <a:t>3. </a:t>
            </a:r>
            <a:r>
              <a:rPr lang="zh-CN" altLang="en-US" dirty="0"/>
              <a:t>应用</a:t>
            </a:r>
            <a:r>
              <a:rPr lang="en-US" altLang="zh-CN" dirty="0"/>
              <a:t>:</a:t>
            </a:r>
            <a:r>
              <a:rPr lang="zh-CN" altLang="en-US" dirty="0"/>
              <a:t>加速求解</a:t>
            </a:r>
            <a:r>
              <a:rPr lang="en-US" altLang="zh-CN" dirty="0"/>
              <a:t>KNN</a:t>
            </a:r>
            <a:r>
              <a:rPr lang="zh-CN" altLang="en-US" dirty="0"/>
              <a:t>问题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66487FB-39BD-EDF4-0810-1470D5822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298" y="1957255"/>
            <a:ext cx="6131767" cy="1140421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zh-CN" altLang="en-US" sz="1800" dirty="0">
                <a:latin typeface="LinLibertineTB"/>
              </a:rPr>
              <a:t>利用</a:t>
            </a:r>
            <a:r>
              <a:rPr lang="en-US" altLang="zh-CN" sz="1800" dirty="0">
                <a:latin typeface="LinLibertineTB"/>
              </a:rPr>
              <a:t>Nvidia RTX</a:t>
            </a:r>
            <a:r>
              <a:rPr lang="zh-CN" altLang="en-US" sz="1800" dirty="0">
                <a:latin typeface="LinLibertineTB"/>
              </a:rPr>
              <a:t>系列显卡的</a:t>
            </a:r>
            <a:r>
              <a:rPr lang="en-US" altLang="zh-CN" sz="1800" dirty="0">
                <a:latin typeface="LinLibertineTB"/>
              </a:rPr>
              <a:t>RT Core </a:t>
            </a:r>
            <a:r>
              <a:rPr lang="zh-CN" altLang="en-US" sz="1800" dirty="0">
                <a:latin typeface="LinLibertineTB"/>
              </a:rPr>
              <a:t>单元的加速</a:t>
            </a:r>
            <a:r>
              <a:rPr lang="en-US" altLang="zh-CN" sz="1800" dirty="0">
                <a:latin typeface="LinLibertineTB"/>
              </a:rPr>
              <a:t>BVH</a:t>
            </a:r>
            <a:r>
              <a:rPr lang="zh-CN" altLang="en-US" sz="1800" dirty="0">
                <a:latin typeface="LinLibertineTB"/>
              </a:rPr>
              <a:t>求交功能，来对</a:t>
            </a:r>
            <a:r>
              <a:rPr lang="en-US" altLang="zh-CN" sz="1800" dirty="0">
                <a:latin typeface="LinLibertineTB"/>
              </a:rPr>
              <a:t>2/3</a:t>
            </a:r>
            <a:r>
              <a:rPr lang="zh-CN" altLang="en-US" sz="1800" dirty="0">
                <a:latin typeface="LinLibertineTB"/>
              </a:rPr>
              <a:t>维的</a:t>
            </a:r>
            <a:r>
              <a:rPr lang="en-US" altLang="zh-CN" sz="1800" dirty="0">
                <a:latin typeface="LinLibertineTB"/>
              </a:rPr>
              <a:t>KNN</a:t>
            </a:r>
            <a:r>
              <a:rPr lang="zh-CN" altLang="en-US" sz="1800" dirty="0">
                <a:latin typeface="LinLibertineTB"/>
              </a:rPr>
              <a:t>（</a:t>
            </a:r>
            <a:r>
              <a:rPr lang="en-US" altLang="zh-CN" sz="1800" dirty="0">
                <a:latin typeface="LinLibertineTB"/>
              </a:rPr>
              <a:t>K-Nearest Neighbors</a:t>
            </a:r>
            <a:r>
              <a:rPr lang="zh-CN" altLang="en-US" sz="1800" dirty="0">
                <a:latin typeface="LinLibertineTB"/>
              </a:rPr>
              <a:t>）  问题进行求解。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B8A5315-7643-C225-1FC1-92A1D53773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259"/>
          <a:stretch/>
        </p:blipFill>
        <p:spPr>
          <a:xfrm>
            <a:off x="4868029" y="3413239"/>
            <a:ext cx="2232008" cy="293395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64C611D6-4D20-0EE3-5E7E-BD98DC170BCC}"/>
              </a:ext>
            </a:extLst>
          </p:cNvPr>
          <p:cNvSpPr txBox="1"/>
          <p:nvPr/>
        </p:nvSpPr>
        <p:spPr>
          <a:xfrm>
            <a:off x="620106" y="6254825"/>
            <a:ext cx="2780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位置</a:t>
            </a:r>
            <a:r>
              <a:rPr lang="en-US" altLang="zh-CN" dirty="0"/>
              <a:t>Q</a:t>
            </a:r>
            <a:r>
              <a:rPr lang="zh-CN" altLang="en-US" dirty="0"/>
              <a:t>半径</a:t>
            </a:r>
            <a:r>
              <a:rPr lang="en-US" altLang="zh-CN" dirty="0"/>
              <a:t>R</a:t>
            </a:r>
            <a:r>
              <a:rPr lang="zh-CN" altLang="en-US" dirty="0"/>
              <a:t>中有几个点？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D54EE27-8A0F-1251-2ED7-E238E9B51AA9}"/>
              </a:ext>
            </a:extLst>
          </p:cNvPr>
          <p:cNvSpPr txBox="1"/>
          <p:nvPr/>
        </p:nvSpPr>
        <p:spPr>
          <a:xfrm>
            <a:off x="4525783" y="6254824"/>
            <a:ext cx="33107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Q</a:t>
            </a:r>
            <a:r>
              <a:rPr lang="zh-CN" altLang="en-US" dirty="0"/>
              <a:t>位置在几个半径为</a:t>
            </a:r>
            <a:r>
              <a:rPr lang="en-US" altLang="zh-CN" dirty="0"/>
              <a:t>R</a:t>
            </a:r>
            <a:r>
              <a:rPr lang="zh-CN" altLang="en-US" dirty="0"/>
              <a:t>的球中</a:t>
            </a:r>
          </a:p>
        </p:txBody>
      </p:sp>
      <p:sp>
        <p:nvSpPr>
          <p:cNvPr id="9" name="箭头: 右 8">
            <a:extLst>
              <a:ext uri="{FF2B5EF4-FFF2-40B4-BE49-F238E27FC236}">
                <a16:creationId xmlns:a16="http://schemas.microsoft.com/office/drawing/2014/main" id="{E21F6787-3FB6-05FD-FA13-88CB711E3C9F}"/>
              </a:ext>
            </a:extLst>
          </p:cNvPr>
          <p:cNvSpPr/>
          <p:nvPr/>
        </p:nvSpPr>
        <p:spPr>
          <a:xfrm>
            <a:off x="3400628" y="6291429"/>
            <a:ext cx="925107" cy="2961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03A0D11-37EC-1C8A-3B64-56E1546A24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3009"/>
          <a:stretch/>
        </p:blipFill>
        <p:spPr>
          <a:xfrm>
            <a:off x="842743" y="3192239"/>
            <a:ext cx="1951653" cy="2933954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ED7DD30B-BF89-E44A-4EEA-05520990AB92}"/>
              </a:ext>
            </a:extLst>
          </p:cNvPr>
          <p:cNvSpPr txBox="1"/>
          <p:nvPr/>
        </p:nvSpPr>
        <p:spPr>
          <a:xfrm>
            <a:off x="3400628" y="5977861"/>
            <a:ext cx="925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等价于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44DB973-3C8C-C644-E35C-ADEDFF77D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2690" y="1081103"/>
            <a:ext cx="4728031" cy="1752303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C5742460-6D26-5282-8B91-A2542E9E48AA}"/>
              </a:ext>
            </a:extLst>
          </p:cNvPr>
          <p:cNvSpPr txBox="1"/>
          <p:nvPr/>
        </p:nvSpPr>
        <p:spPr>
          <a:xfrm>
            <a:off x="456422" y="1172442"/>
            <a:ext cx="62235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1800" b="0" i="0" u="none" strike="noStrike" baseline="0" dirty="0">
                <a:latin typeface="LinLibertineTB"/>
              </a:rPr>
              <a:t>RTNN: Accelerating Neighbor Search Using Hardware Ray Tracing  (</a:t>
            </a:r>
            <a:r>
              <a:rPr lang="en-US" altLang="zh-CN" sz="1800" b="0" i="0" u="none" strike="noStrike" baseline="0" dirty="0" err="1">
                <a:latin typeface="LinLibertineTB"/>
              </a:rPr>
              <a:t>PPoPP</a:t>
            </a:r>
            <a:r>
              <a:rPr lang="en-US" altLang="zh-CN" sz="1800" b="0" i="0" u="none" strike="noStrike" baseline="0" dirty="0">
                <a:latin typeface="LinLibertineTB"/>
              </a:rPr>
              <a:t> 2022 </a:t>
            </a:r>
            <a:r>
              <a:rPr lang="zh-CN" altLang="en-US" sz="1800" b="0" i="0" u="none" strike="noStrike" baseline="0" dirty="0">
                <a:latin typeface="LinLibertineTB"/>
              </a:rPr>
              <a:t>：并行计算顶会</a:t>
            </a:r>
            <a:r>
              <a:rPr lang="en-US" altLang="zh-CN" sz="1800" b="0" i="0" u="none" strike="noStrike" baseline="0" dirty="0">
                <a:latin typeface="LinLibertineTB"/>
              </a:rPr>
              <a:t>)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B027E50-A442-B52C-9105-F80EDDF647BB}"/>
              </a:ext>
            </a:extLst>
          </p:cNvPr>
          <p:cNvSpPr/>
          <p:nvPr/>
        </p:nvSpPr>
        <p:spPr>
          <a:xfrm>
            <a:off x="6942794" y="830424"/>
            <a:ext cx="5187821" cy="236181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72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8" grpId="0"/>
      <p:bldP spid="9" grpId="0" animBg="1"/>
      <p:bldP spid="11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14BA85-CA6A-972F-8FA7-BE44C314F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zh-CN" altLang="en-US" dirty="0"/>
              <a:t>背景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3B7F8C4-FBCD-CABC-8DB8-1381BE19B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368" y="1325563"/>
            <a:ext cx="10687812" cy="4351338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/>
              <a:t>随着芯片工艺制程的推进，以及芯片设计的进步，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使得硬件加速的光线追踪达到</a:t>
            </a:r>
            <a:r>
              <a:rPr lang="zh-CN" altLang="en-US" dirty="0">
                <a:solidFill>
                  <a:schemeClr val="accent1"/>
                </a:solidFill>
              </a:rPr>
              <a:t>实时效果</a:t>
            </a:r>
            <a:r>
              <a:rPr lang="zh-CN" altLang="en-US" dirty="0"/>
              <a:t>成为可能。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2AE3C5E-75F3-A192-3480-620B5CFD5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470" y="2991238"/>
            <a:ext cx="76200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67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67BDACA-D27D-40B9-4137-2C8060F85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2863" y="444603"/>
            <a:ext cx="3286125" cy="298132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D300C215-8359-5A3A-D72E-8DD89610133B}"/>
              </a:ext>
            </a:extLst>
          </p:cNvPr>
          <p:cNvSpPr txBox="1"/>
          <p:nvPr/>
        </p:nvSpPr>
        <p:spPr>
          <a:xfrm>
            <a:off x="711654" y="2298509"/>
            <a:ext cx="657963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zh-CN" altLang="en-US" dirty="0"/>
              <a:t>实际使用时，使用</a:t>
            </a:r>
            <a:r>
              <a:rPr lang="en-US" altLang="zh-CN" dirty="0"/>
              <a:t>Vulkan/DX12</a:t>
            </a:r>
            <a:r>
              <a:rPr lang="zh-CN" altLang="en-US" dirty="0"/>
              <a:t>，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首先使用</a:t>
            </a:r>
            <a:r>
              <a:rPr lang="en-US" altLang="zh-CN" dirty="0"/>
              <a:t>CPU</a:t>
            </a:r>
            <a:r>
              <a:rPr lang="zh-CN" altLang="en-US" dirty="0"/>
              <a:t>构建加速结构（</a:t>
            </a:r>
            <a:r>
              <a:rPr lang="en-US" altLang="zh-CN" dirty="0"/>
              <a:t>BVH</a:t>
            </a:r>
            <a:r>
              <a:rPr lang="zh-CN" altLang="en-US" dirty="0"/>
              <a:t>），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然后编写</a:t>
            </a:r>
            <a:r>
              <a:rPr lang="en-US" altLang="zh-CN" dirty="0"/>
              <a:t>5</a:t>
            </a:r>
            <a:r>
              <a:rPr lang="zh-CN" altLang="en-US" dirty="0"/>
              <a:t>个</a:t>
            </a:r>
            <a:r>
              <a:rPr lang="en-US" altLang="zh-CN" dirty="0"/>
              <a:t>shader</a:t>
            </a:r>
            <a:r>
              <a:rPr lang="zh-CN" altLang="en-US" dirty="0"/>
              <a:t>程序即可使用：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Ray Generation</a:t>
            </a:r>
            <a:r>
              <a:rPr lang="zh-CN" altLang="en-US" dirty="0"/>
              <a:t>、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Any Hit</a:t>
            </a:r>
            <a:r>
              <a:rPr lang="zh-CN" altLang="en-US" dirty="0"/>
              <a:t>、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Intersection</a:t>
            </a:r>
            <a:r>
              <a:rPr lang="zh-CN" altLang="en-US" dirty="0"/>
              <a:t>、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Miss</a:t>
            </a:r>
            <a:r>
              <a:rPr lang="zh-CN" altLang="en-US" dirty="0"/>
              <a:t>和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Closest Hit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4E219F1-C0CD-8A9E-E7CF-D8483EC066A5}"/>
              </a:ext>
            </a:extLst>
          </p:cNvPr>
          <p:cNvSpPr txBox="1"/>
          <p:nvPr/>
        </p:nvSpPr>
        <p:spPr>
          <a:xfrm>
            <a:off x="549146" y="5949111"/>
            <a:ext cx="4708654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zh-CN" altLang="en-US" dirty="0"/>
              <a:t>演示 ：</a:t>
            </a:r>
            <a:r>
              <a:rPr lang="en-US" altLang="zh-CN" dirty="0"/>
              <a:t>NVIDIA Vulkan Ray Tracing Tutorials</a:t>
            </a:r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B567D042-040B-4CA5-700D-83AEAD29E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altLang="zh-CN" dirty="0"/>
              <a:t>3. </a:t>
            </a:r>
            <a:r>
              <a:rPr lang="zh-CN" altLang="en-US" dirty="0"/>
              <a:t>应用</a:t>
            </a:r>
            <a:r>
              <a:rPr lang="en-US" altLang="zh-CN" dirty="0"/>
              <a:t>:</a:t>
            </a:r>
            <a:r>
              <a:rPr lang="zh-CN" altLang="en-US" dirty="0"/>
              <a:t>实时光线追踪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B8E9F46-907C-32B7-EBC8-DA4384B14F19}"/>
              </a:ext>
            </a:extLst>
          </p:cNvPr>
          <p:cNvSpPr txBox="1"/>
          <p:nvPr/>
        </p:nvSpPr>
        <p:spPr>
          <a:xfrm>
            <a:off x="797379" y="1325563"/>
            <a:ext cx="62235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渲染器、游戏</a:t>
            </a:r>
          </a:p>
        </p:txBody>
      </p:sp>
    </p:spTree>
    <p:extLst>
      <p:ext uri="{BB962C8B-B14F-4D97-AF65-F5344CB8AC3E}">
        <p14:creationId xmlns:p14="http://schemas.microsoft.com/office/powerpoint/2010/main" val="28034213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25B057-A422-01B2-26B4-0C8CD3132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参考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275FD18-8FE7-8275-507E-E472F5AA04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i="0" dirty="0">
                <a:solidFill>
                  <a:srgbClr val="121212"/>
                </a:solidFill>
                <a:effectLst/>
                <a:latin typeface="-apple-system"/>
              </a:rPr>
              <a:t>一篇光线追踪的入门 </a:t>
            </a:r>
            <a:endParaRPr lang="en-US" altLang="zh-CN" i="0" dirty="0">
              <a:solidFill>
                <a:srgbClr val="121212"/>
              </a:solidFill>
              <a:effectLst/>
              <a:latin typeface="-apple-system"/>
            </a:endParaRPr>
          </a:p>
          <a:p>
            <a:pPr marL="0" indent="0">
              <a:buNone/>
            </a:pPr>
            <a:r>
              <a:rPr lang="en-US" altLang="zh-CN" dirty="0">
                <a:hlinkClick r:id="rId2"/>
              </a:rPr>
              <a:t>https://zhuanlan.zhihu.com/p/41269520</a:t>
            </a:r>
            <a:endParaRPr lang="en-US" altLang="zh-CN" dirty="0"/>
          </a:p>
          <a:p>
            <a:r>
              <a:rPr lang="en-US" altLang="zh-CN" dirty="0">
                <a:hlinkClick r:id="rId3"/>
              </a:rPr>
              <a:t>https://github.com/nvpro-samples/vk_raytracing_tutorial_KHR</a:t>
            </a:r>
            <a:endParaRPr lang="en-US" altLang="zh-CN" dirty="0"/>
          </a:p>
          <a:p>
            <a:r>
              <a:rPr lang="zh-CN" altLang="en-US" dirty="0"/>
              <a:t>深入</a:t>
            </a:r>
            <a:r>
              <a:rPr lang="en-US" altLang="zh-CN" dirty="0"/>
              <a:t>GPU</a:t>
            </a:r>
            <a:r>
              <a:rPr lang="zh-CN" altLang="en-US" dirty="0"/>
              <a:t>硬件架构及运行机制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 </a:t>
            </a:r>
            <a:r>
              <a:rPr lang="en-US" altLang="zh-CN" dirty="0">
                <a:hlinkClick r:id="rId4"/>
              </a:rPr>
              <a:t>https://www.cnblogs.com/timlly/p/11471507.html</a:t>
            </a:r>
            <a:endParaRPr lang="en-US" altLang="zh-CN" dirty="0"/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2739205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B97A3F-ECF7-AEE5-3860-0DA08C7B10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谢谢！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B9F37BC-27D1-C471-D9DD-5865FDA3CB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640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91273F-50B8-D147-61FA-878A5A34B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7F92E50-98C6-25A3-3056-5CCF3946E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硬件加速光线追踪的</a:t>
            </a:r>
            <a:endParaRPr lang="en-US" altLang="zh-CN" dirty="0"/>
          </a:p>
          <a:p>
            <a:pPr marL="514350" indent="-514350">
              <a:buFont typeface="+mj-lt"/>
              <a:buAutoNum type="arabicPeriod"/>
            </a:pPr>
            <a:r>
              <a:rPr lang="zh-CN" altLang="en-US" dirty="0"/>
              <a:t>原理</a:t>
            </a:r>
            <a:endParaRPr lang="en-US" altLang="zh-CN" dirty="0"/>
          </a:p>
          <a:p>
            <a:pPr marL="514350" indent="-514350">
              <a:buFont typeface="+mj-lt"/>
              <a:buAutoNum type="arabicPeriod"/>
            </a:pPr>
            <a:r>
              <a:rPr lang="zh-CN" altLang="en-US" dirty="0"/>
              <a:t>设计</a:t>
            </a:r>
            <a:endParaRPr lang="en-US" altLang="zh-CN" dirty="0"/>
          </a:p>
          <a:p>
            <a:pPr marL="514350" indent="-514350">
              <a:buFont typeface="+mj-lt"/>
              <a:buAutoNum type="arabicPeriod"/>
            </a:pPr>
            <a:r>
              <a:rPr lang="zh-CN" altLang="en-US" dirty="0"/>
              <a:t>应用</a:t>
            </a:r>
          </a:p>
        </p:txBody>
      </p:sp>
    </p:spTree>
    <p:extLst>
      <p:ext uri="{BB962C8B-B14F-4D97-AF65-F5344CB8AC3E}">
        <p14:creationId xmlns:p14="http://schemas.microsoft.com/office/powerpoint/2010/main" val="1287780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AC4C8-7476-CCD9-1575-3C1D44F79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altLang="zh-CN" dirty="0"/>
              <a:t>1.</a:t>
            </a:r>
            <a:r>
              <a:rPr lang="zh-CN" altLang="en-US" dirty="0"/>
              <a:t>原理：什么是</a:t>
            </a:r>
            <a:r>
              <a:rPr lang="zh-CN" altLang="en-US" dirty="0">
                <a:solidFill>
                  <a:schemeClr val="accent1"/>
                </a:solidFill>
              </a:rPr>
              <a:t>光线追踪</a:t>
            </a:r>
            <a:r>
              <a:rPr lang="en-US" altLang="zh-CN" dirty="0"/>
              <a:t>?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D459BF3-3CFC-E4B9-F51E-4D3EB3CBB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光路可逆</a:t>
            </a:r>
            <a:endParaRPr lang="en-US" altLang="zh-CN" dirty="0"/>
          </a:p>
          <a:p>
            <a:r>
              <a:rPr lang="zh-CN" altLang="en-US"/>
              <a:t>蒙特卡洛积分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A0B8FB0-B76A-8FCD-ACCD-ADB645E422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9489" y="1690688"/>
            <a:ext cx="6263563" cy="416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52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2E9F2A-5A03-B62D-E52B-F78B0687D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859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1.</a:t>
            </a:r>
            <a:r>
              <a:rPr lang="zh-CN" altLang="en-US" sz="3600" dirty="0"/>
              <a:t>原理：什么是</a:t>
            </a:r>
            <a:r>
              <a:rPr lang="zh-CN" altLang="en-US" sz="3600" dirty="0">
                <a:solidFill>
                  <a:schemeClr val="accent1"/>
                </a:solidFill>
              </a:rPr>
              <a:t>硬件加速</a:t>
            </a:r>
            <a:r>
              <a:rPr lang="zh-CN" altLang="en-US" sz="3600" dirty="0"/>
              <a:t>的光线追踪</a:t>
            </a:r>
            <a:r>
              <a:rPr lang="en-US" altLang="zh-CN" sz="3600" dirty="0"/>
              <a:t>?</a:t>
            </a:r>
            <a:endParaRPr lang="zh-CN" altLang="en-US" sz="3600" dirty="0"/>
          </a:p>
        </p:txBody>
      </p:sp>
      <p:pic>
        <p:nvPicPr>
          <p:cNvPr id="9" name="内容占位符 8">
            <a:extLst>
              <a:ext uri="{FF2B5EF4-FFF2-40B4-BE49-F238E27FC236}">
                <a16:creationId xmlns:a16="http://schemas.microsoft.com/office/drawing/2014/main" id="{4D469CA3-AF24-8360-C2EC-A767F8E49E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2021" y="2318911"/>
            <a:ext cx="8134033" cy="2469832"/>
          </a:xfr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1EE37704-0F41-83DF-1DCA-992ED52CC8DB}"/>
              </a:ext>
            </a:extLst>
          </p:cNvPr>
          <p:cNvSpPr txBox="1"/>
          <p:nvPr/>
        </p:nvSpPr>
        <p:spPr>
          <a:xfrm>
            <a:off x="595605" y="558377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绝大部分时间都用于</a:t>
            </a:r>
            <a:r>
              <a:rPr lang="en-US" altLang="zh-CN" dirty="0">
                <a:solidFill>
                  <a:srgbClr val="FF0000"/>
                </a:solidFill>
              </a:rPr>
              <a:t>Trace</a:t>
            </a:r>
            <a:r>
              <a:rPr lang="zh-CN" altLang="en-US" dirty="0"/>
              <a:t>！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243B742-5108-130E-A216-744B346C7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7736" y="54922"/>
            <a:ext cx="3135709" cy="2086117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8227DA78-E403-BE3D-1950-1233F8DB2747}"/>
              </a:ext>
            </a:extLst>
          </p:cNvPr>
          <p:cNvSpPr txBox="1"/>
          <p:nvPr/>
        </p:nvSpPr>
        <p:spPr>
          <a:xfrm>
            <a:off x="595605" y="5061223"/>
            <a:ext cx="100129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1800" i="0" u="none" strike="noStrike" baseline="0" dirty="0">
                <a:solidFill>
                  <a:srgbClr val="131413"/>
                </a:solidFill>
                <a:latin typeface="MyriadPro-SemiboldSemiCn"/>
              </a:rPr>
              <a:t>(</a:t>
            </a:r>
            <a:r>
              <a:rPr lang="zh-CN" altLang="en-US" sz="1800" i="0" u="none" strike="noStrike" baseline="0" dirty="0">
                <a:solidFill>
                  <a:srgbClr val="131413"/>
                </a:solidFill>
                <a:latin typeface="MyriadPro-SemiboldSemiCn"/>
              </a:rPr>
              <a:t>统计图</a:t>
            </a:r>
            <a:r>
              <a:rPr lang="zh-CN" altLang="en-US" dirty="0">
                <a:solidFill>
                  <a:srgbClr val="131413"/>
                </a:solidFill>
                <a:latin typeface="MyriadPro-SemiboldSemiCn"/>
              </a:rPr>
              <a:t>来自论文</a:t>
            </a:r>
            <a:r>
              <a:rPr lang="en-US" altLang="zh-CN" sz="1800" i="0" u="none" strike="noStrike" baseline="0" dirty="0">
                <a:solidFill>
                  <a:srgbClr val="131413"/>
                </a:solidFill>
                <a:latin typeface="MyriadPro-SemiboldSemiCn"/>
              </a:rPr>
              <a:t>: A detailed study of ray tracing performance: render time and energy cost)</a:t>
            </a:r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2545D8E-6DB5-DF32-8AB2-CD321694003C}"/>
              </a:ext>
            </a:extLst>
          </p:cNvPr>
          <p:cNvSpPr txBox="1"/>
          <p:nvPr/>
        </p:nvSpPr>
        <p:spPr>
          <a:xfrm>
            <a:off x="595605" y="5975516"/>
            <a:ext cx="906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硬件加速光追的</a:t>
            </a:r>
            <a:r>
              <a:rPr lang="zh-CN" altLang="en-US" dirty="0">
                <a:solidFill>
                  <a:schemeClr val="accent1"/>
                </a:solidFill>
              </a:rPr>
              <a:t>本质</a:t>
            </a:r>
            <a:r>
              <a:rPr lang="zh-CN" altLang="en-US" dirty="0"/>
              <a:t>就是对</a:t>
            </a:r>
            <a:r>
              <a:rPr lang="en-US" altLang="zh-CN" dirty="0"/>
              <a:t>Trace</a:t>
            </a:r>
            <a:r>
              <a:rPr lang="zh-CN" altLang="en-US" dirty="0"/>
              <a:t>过程加速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AD456DF-56E1-76DC-41CF-BD16405B6F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1009" y="887919"/>
            <a:ext cx="1083257" cy="132556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DB40D22-3409-2AF3-4CD9-0DB81D2DAD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8833" y="937955"/>
            <a:ext cx="996724" cy="127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83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02A9CB-46CF-85CD-D556-5BDFB8727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altLang="zh-CN" dirty="0"/>
              <a:t>1.</a:t>
            </a:r>
            <a:r>
              <a:rPr lang="zh-CN" altLang="en-US" dirty="0"/>
              <a:t>原理：如何加速</a:t>
            </a:r>
            <a:r>
              <a:rPr lang="en-US" altLang="zh-CN" dirty="0">
                <a:solidFill>
                  <a:schemeClr val="accent1"/>
                </a:solidFill>
              </a:rPr>
              <a:t>Trace</a:t>
            </a:r>
            <a:r>
              <a:rPr lang="zh-CN" altLang="en-US" dirty="0"/>
              <a:t>过程</a:t>
            </a:r>
            <a:r>
              <a:rPr lang="en-US" altLang="zh-CN" dirty="0"/>
              <a:t>?</a:t>
            </a:r>
            <a:endParaRPr lang="zh-CN" altLang="en-US" dirty="0"/>
          </a:p>
        </p:txBody>
      </p:sp>
      <p:pic>
        <p:nvPicPr>
          <p:cNvPr id="4" name="Picture 2" descr="A graphical illustration of how BVH works. (Image Source: NVIDIA)">
            <a:extLst>
              <a:ext uri="{FF2B5EF4-FFF2-40B4-BE49-F238E27FC236}">
                <a16:creationId xmlns:a16="http://schemas.microsoft.com/office/drawing/2014/main" id="{1B58C3CC-B644-D186-3D85-D339AC41E04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343" y="4349812"/>
            <a:ext cx="4223657" cy="236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452D005-258F-F7BA-FE55-EF6261BA4A6D}"/>
              </a:ext>
            </a:extLst>
          </p:cNvPr>
          <p:cNvSpPr txBox="1"/>
          <p:nvPr/>
        </p:nvSpPr>
        <p:spPr>
          <a:xfrm>
            <a:off x="504435" y="4609105"/>
            <a:ext cx="65796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</a:rPr>
              <a:t>BVH</a:t>
            </a:r>
            <a:r>
              <a:rPr lang="zh-CN" altLang="en-US" dirty="0"/>
              <a:t>比起</a:t>
            </a:r>
            <a:r>
              <a:rPr lang="en-US" altLang="zh-CN" dirty="0" err="1"/>
              <a:t>Kd</a:t>
            </a:r>
            <a:r>
              <a:rPr lang="en-US" altLang="zh-CN" dirty="0"/>
              <a:t>-tree</a:t>
            </a:r>
            <a:r>
              <a:rPr lang="zh-CN" altLang="en-US" dirty="0"/>
              <a:t>需要更小的内存带宽，更紧凑的遍历状态，成为了光追加速结构的</a:t>
            </a:r>
            <a:r>
              <a:rPr lang="zh-CN" altLang="en-US" dirty="0">
                <a:solidFill>
                  <a:schemeClr val="accent1"/>
                </a:solidFill>
              </a:rPr>
              <a:t>事实标准</a:t>
            </a:r>
            <a:r>
              <a:rPr lang="en-US" altLang="zh-CN" dirty="0"/>
              <a:t>(Vulkan/DirectX12)</a:t>
            </a:r>
            <a:endParaRPr lang="en-US" altLang="zh-CN" dirty="0">
              <a:solidFill>
                <a:schemeClr val="accent1"/>
              </a:solidFill>
            </a:endParaRPr>
          </a:p>
          <a:p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798F80B-C275-AEA5-6440-38C56B2278B3}"/>
              </a:ext>
            </a:extLst>
          </p:cNvPr>
          <p:cNvSpPr txBox="1"/>
          <p:nvPr/>
        </p:nvSpPr>
        <p:spPr>
          <a:xfrm>
            <a:off x="504435" y="2189073"/>
            <a:ext cx="7996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需要一种空间划分方法，来快速确定光线与片元是否发生相交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454C8AB-5CBA-866E-C091-6CE20AD00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6808" y="2225285"/>
            <a:ext cx="1985158" cy="188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53059E3-1858-DA35-3EA2-135F2B8B69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7745" y="0"/>
            <a:ext cx="3135709" cy="2086117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1479741E-CD16-35E8-124E-4FF6E4F78E94}"/>
              </a:ext>
            </a:extLst>
          </p:cNvPr>
          <p:cNvSpPr txBox="1"/>
          <p:nvPr/>
        </p:nvSpPr>
        <p:spPr>
          <a:xfrm>
            <a:off x="504435" y="3085298"/>
            <a:ext cx="62235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dirty="0" err="1"/>
              <a:t>Kd</a:t>
            </a:r>
            <a:r>
              <a:rPr lang="en-US" altLang="zh-CN" dirty="0"/>
              <a:t>-tree(k-dimensional tree)</a:t>
            </a:r>
            <a:r>
              <a:rPr lang="zh-CN" altLang="en-US" dirty="0"/>
              <a:t>：不断使用超平面将空间分为两个子空间。</a:t>
            </a:r>
            <a:endParaRPr lang="en-US" altLang="zh-CN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9D0EC58-AD8B-9B21-E101-17874ABA5337}"/>
              </a:ext>
            </a:extLst>
          </p:cNvPr>
          <p:cNvSpPr txBox="1"/>
          <p:nvPr/>
        </p:nvSpPr>
        <p:spPr>
          <a:xfrm>
            <a:off x="504435" y="3784842"/>
            <a:ext cx="62235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2.  BVH(Bounding volume hierarchy):</a:t>
            </a:r>
            <a:r>
              <a:rPr lang="zh-CN" altLang="en-US" dirty="0"/>
              <a:t>使用嵌套的包围盒将空间细分成更小的子空间。</a:t>
            </a:r>
            <a:endParaRPr lang="en-US" altLang="zh-CN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307F90F-75E6-CDA1-7567-3324E90BE44D}"/>
              </a:ext>
            </a:extLst>
          </p:cNvPr>
          <p:cNvSpPr txBox="1"/>
          <p:nvPr/>
        </p:nvSpPr>
        <p:spPr>
          <a:xfrm>
            <a:off x="504435" y="1786899"/>
            <a:ext cx="6579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直接遍历需要时间复杂度为</a:t>
            </a:r>
            <a:r>
              <a:rPr lang="en-US" altLang="zh-CN" dirty="0">
                <a:solidFill>
                  <a:srgbClr val="FF0000"/>
                </a:solidFill>
              </a:rPr>
              <a:t>O(N)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54C9A4E-378D-D759-DBAE-B487E52E88FF}"/>
              </a:ext>
            </a:extLst>
          </p:cNvPr>
          <p:cNvSpPr txBox="1"/>
          <p:nvPr/>
        </p:nvSpPr>
        <p:spPr>
          <a:xfrm>
            <a:off x="504435" y="5710367"/>
            <a:ext cx="62235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时间复杂度可以降低到</a:t>
            </a:r>
            <a:r>
              <a:rPr lang="en-US" altLang="zh-CN" dirty="0">
                <a:solidFill>
                  <a:schemeClr val="accent1"/>
                </a:solidFill>
              </a:rPr>
              <a:t>O(</a:t>
            </a:r>
            <a:r>
              <a:rPr lang="en-US" altLang="zh-CN" dirty="0" err="1">
                <a:solidFill>
                  <a:schemeClr val="accent1"/>
                </a:solidFill>
              </a:rPr>
              <a:t>logN</a:t>
            </a:r>
            <a:r>
              <a:rPr lang="en-US" altLang="zh-CN" dirty="0">
                <a:solidFill>
                  <a:schemeClr val="accent1"/>
                </a:solidFill>
              </a:rPr>
              <a:t>)</a:t>
            </a:r>
            <a:endParaRPr lang="zh-CN" alt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58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2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F9D42F-1703-2D98-9177-2B590153C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en-US" altLang="zh-CN" dirty="0"/>
              <a:t>1.</a:t>
            </a:r>
            <a:r>
              <a:rPr lang="zh-CN" altLang="en-US" dirty="0"/>
              <a:t>原理：如何加速</a:t>
            </a:r>
            <a:r>
              <a:rPr lang="en-US" altLang="zh-CN" dirty="0">
                <a:solidFill>
                  <a:schemeClr val="accent1"/>
                </a:solidFill>
              </a:rPr>
              <a:t>Trace</a:t>
            </a:r>
            <a:r>
              <a:rPr lang="zh-CN" altLang="en-US" dirty="0"/>
              <a:t>过程</a:t>
            </a:r>
            <a:r>
              <a:rPr lang="en-US" altLang="zh-CN" dirty="0"/>
              <a:t>?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0F7ACE8-7265-3D79-413D-4FFD751314FE}"/>
              </a:ext>
            </a:extLst>
          </p:cNvPr>
          <p:cNvSpPr txBox="1"/>
          <p:nvPr/>
        </p:nvSpPr>
        <p:spPr>
          <a:xfrm>
            <a:off x="412103" y="1228414"/>
            <a:ext cx="8574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所以可以将</a:t>
            </a:r>
            <a:r>
              <a:rPr lang="en-US" altLang="zh-CN" dirty="0"/>
              <a:t>Trace</a:t>
            </a:r>
            <a:r>
              <a:rPr lang="zh-CN" altLang="en-US" dirty="0"/>
              <a:t>过程分解成：</a:t>
            </a:r>
            <a:endParaRPr lang="en-US" altLang="zh-CN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6175E52-1525-E033-F7D3-066627511BE0}"/>
              </a:ext>
            </a:extLst>
          </p:cNvPr>
          <p:cNvSpPr txBox="1"/>
          <p:nvPr/>
        </p:nvSpPr>
        <p:spPr>
          <a:xfrm>
            <a:off x="326570" y="5629586"/>
            <a:ext cx="10832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与之相对应的，我们可以分别设计两个专用部件分别对</a:t>
            </a:r>
            <a:r>
              <a:rPr lang="en-US" altLang="zh-CN" dirty="0">
                <a:solidFill>
                  <a:schemeClr val="accent1"/>
                </a:solidFill>
              </a:rPr>
              <a:t>Ray Traverse</a:t>
            </a:r>
            <a:r>
              <a:rPr lang="zh-CN" altLang="en-US" dirty="0"/>
              <a:t>、</a:t>
            </a:r>
            <a:r>
              <a:rPr lang="en-US" altLang="zh-CN" dirty="0">
                <a:solidFill>
                  <a:schemeClr val="accent1"/>
                </a:solidFill>
              </a:rPr>
              <a:t> Triangle Intersection </a:t>
            </a:r>
            <a:r>
              <a:rPr lang="zh-CN" altLang="en-US" dirty="0"/>
              <a:t>进行加速</a:t>
            </a:r>
          </a:p>
        </p:txBody>
      </p:sp>
      <p:pic>
        <p:nvPicPr>
          <p:cNvPr id="6" name="图片 5" descr="图表, 雷达图&#10;&#10;描述已自动生成">
            <a:extLst>
              <a:ext uri="{FF2B5EF4-FFF2-40B4-BE49-F238E27FC236}">
                <a16:creationId xmlns:a16="http://schemas.microsoft.com/office/drawing/2014/main" id="{EBEBBDBF-7070-40D6-01CE-8DE4D9DBF1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6" t="2984" r="31329" b="26583"/>
          <a:stretch/>
        </p:blipFill>
        <p:spPr>
          <a:xfrm>
            <a:off x="7360299" y="2553977"/>
            <a:ext cx="2371529" cy="2664311"/>
          </a:xfrm>
          <a:prstGeom prst="rect">
            <a:avLst/>
          </a:prstGeom>
        </p:spPr>
      </p:pic>
      <p:pic>
        <p:nvPicPr>
          <p:cNvPr id="8" name="图片 7" descr="图示, 工程绘图&#10;&#10;描述已自动生成">
            <a:extLst>
              <a:ext uri="{FF2B5EF4-FFF2-40B4-BE49-F238E27FC236}">
                <a16:creationId xmlns:a16="http://schemas.microsoft.com/office/drawing/2014/main" id="{1100C798-475E-A11C-1923-7462752210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30" r="5184" b="17493"/>
          <a:stretch/>
        </p:blipFill>
        <p:spPr>
          <a:xfrm>
            <a:off x="412103" y="2815590"/>
            <a:ext cx="4760416" cy="2136227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3B62BAFA-8C41-468E-9AEF-E3443B42C821}"/>
              </a:ext>
            </a:extLst>
          </p:cNvPr>
          <p:cNvSpPr txBox="1"/>
          <p:nvPr/>
        </p:nvSpPr>
        <p:spPr>
          <a:xfrm>
            <a:off x="1913871" y="1812353"/>
            <a:ext cx="21382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1. </a:t>
            </a:r>
            <a:r>
              <a:rPr lang="en-US" altLang="zh-CN" dirty="0">
                <a:solidFill>
                  <a:schemeClr val="accent1"/>
                </a:solidFill>
              </a:rPr>
              <a:t>Ray Traverse </a:t>
            </a:r>
          </a:p>
          <a:p>
            <a:r>
              <a:rPr lang="zh-CN" altLang="en-US" dirty="0"/>
              <a:t>遍历求交包围盒</a:t>
            </a:r>
            <a:endParaRPr lang="en-US" altLang="zh-CN" dirty="0">
              <a:solidFill>
                <a:schemeClr val="accent1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E7744AD-CF06-3C67-20E5-4C5F27068A38}"/>
              </a:ext>
            </a:extLst>
          </p:cNvPr>
          <p:cNvSpPr txBox="1"/>
          <p:nvPr/>
        </p:nvSpPr>
        <p:spPr>
          <a:xfrm>
            <a:off x="6874894" y="1721920"/>
            <a:ext cx="37198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2. </a:t>
            </a:r>
            <a:r>
              <a:rPr lang="en-US" altLang="zh-CN" dirty="0">
                <a:solidFill>
                  <a:schemeClr val="accent1"/>
                </a:solidFill>
              </a:rPr>
              <a:t>Triangle Intersection </a:t>
            </a:r>
          </a:p>
          <a:p>
            <a:r>
              <a:rPr lang="zh-CN" altLang="en-US" dirty="0"/>
              <a:t>对包围盒内的三角形计算其交点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A4AB57A9-1905-66B7-F00B-0DF816BA95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7347" y="-6936"/>
            <a:ext cx="3047999" cy="202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87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11A912-75E9-AB8D-8BFC-9BC90054F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099"/>
            <a:ext cx="10515600" cy="1325563"/>
          </a:xfrm>
        </p:spPr>
        <p:txBody>
          <a:bodyPr/>
          <a:lstStyle/>
          <a:p>
            <a:r>
              <a:rPr lang="en-US" altLang="zh-CN" dirty="0"/>
              <a:t>2.</a:t>
            </a:r>
            <a:r>
              <a:rPr lang="zh-CN" altLang="en-US" dirty="0"/>
              <a:t>设计：</a:t>
            </a:r>
            <a:r>
              <a:rPr lang="en-US" altLang="zh-CN" dirty="0">
                <a:solidFill>
                  <a:schemeClr val="accent1"/>
                </a:solidFill>
              </a:rPr>
              <a:t>Nvidia</a:t>
            </a:r>
            <a:r>
              <a:rPr lang="zh-CN" altLang="en-US" dirty="0"/>
              <a:t>的</a:t>
            </a:r>
            <a:r>
              <a:rPr lang="en-US" altLang="zh-CN" dirty="0"/>
              <a:t>RT Core</a:t>
            </a:r>
            <a:endParaRPr lang="zh-CN" altLang="en-US" dirty="0"/>
          </a:p>
        </p:txBody>
      </p:sp>
      <p:pic>
        <p:nvPicPr>
          <p:cNvPr id="1026" name="Picture 2" descr="Turing GPU architecture RT cores fixed function ray tracing BVH">
            <a:extLst>
              <a:ext uri="{FF2B5EF4-FFF2-40B4-BE49-F238E27FC236}">
                <a16:creationId xmlns:a16="http://schemas.microsoft.com/office/drawing/2014/main" id="{5C2AF508-B1E6-0A50-B744-45C4F6B11FE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449" y="2141537"/>
            <a:ext cx="737710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1C1D039C-301B-2A3E-78B8-0C91964529A5}"/>
              </a:ext>
            </a:extLst>
          </p:cNvPr>
          <p:cNvSpPr txBox="1"/>
          <p:nvPr/>
        </p:nvSpPr>
        <p:spPr>
          <a:xfrm>
            <a:off x="699796" y="1558212"/>
            <a:ext cx="10739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在</a:t>
            </a:r>
            <a:r>
              <a:rPr lang="en-US" altLang="zh-CN" dirty="0"/>
              <a:t>Nvidia</a:t>
            </a:r>
            <a:r>
              <a:rPr lang="zh-CN" altLang="en-US" dirty="0"/>
              <a:t>的</a:t>
            </a:r>
            <a:r>
              <a:rPr lang="en-US" altLang="zh-CN" dirty="0"/>
              <a:t>RTX</a:t>
            </a:r>
            <a:r>
              <a:rPr lang="zh-CN" altLang="en-US" dirty="0"/>
              <a:t>系列显卡中的光线追踪硬件</a:t>
            </a:r>
            <a:r>
              <a:rPr lang="en-US" altLang="zh-CN" dirty="0"/>
              <a:t>RT Core</a:t>
            </a:r>
            <a:r>
              <a:rPr lang="zh-CN" altLang="en-US" dirty="0"/>
              <a:t>也是分别实现了</a:t>
            </a:r>
            <a:r>
              <a:rPr lang="en-US" altLang="zh-CN" dirty="0"/>
              <a:t>1.</a:t>
            </a:r>
            <a:r>
              <a:rPr lang="en-US" altLang="zh-CN" dirty="0">
                <a:solidFill>
                  <a:schemeClr val="accent1"/>
                </a:solidFill>
              </a:rPr>
              <a:t> Ray Traverse </a:t>
            </a:r>
            <a:r>
              <a:rPr lang="en-US" altLang="zh-CN" dirty="0"/>
              <a:t>2.</a:t>
            </a:r>
            <a:r>
              <a:rPr lang="en-US" altLang="zh-CN" dirty="0">
                <a:solidFill>
                  <a:schemeClr val="accent1"/>
                </a:solidFill>
              </a:rPr>
              <a:t> Triangle Intersection </a:t>
            </a:r>
            <a:endParaRPr lang="zh-CN" altLang="en-US" dirty="0"/>
          </a:p>
        </p:txBody>
      </p:sp>
      <p:sp>
        <p:nvSpPr>
          <p:cNvPr id="6" name="文本框 5">
            <a:hlinkClick r:id="rId3"/>
            <a:extLst>
              <a:ext uri="{FF2B5EF4-FFF2-40B4-BE49-F238E27FC236}">
                <a16:creationId xmlns:a16="http://schemas.microsoft.com/office/drawing/2014/main" id="{8055E795-D78F-0068-88F0-97258923242F}"/>
              </a:ext>
            </a:extLst>
          </p:cNvPr>
          <p:cNvSpPr txBox="1"/>
          <p:nvPr/>
        </p:nvSpPr>
        <p:spPr>
          <a:xfrm>
            <a:off x="0" y="6488668"/>
            <a:ext cx="100607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accent1"/>
                </a:solidFill>
              </a:rPr>
              <a:t>https://developer.nvidia.com/blog/nvidia-turing-architecture-in-depth/</a:t>
            </a:r>
          </a:p>
        </p:txBody>
      </p:sp>
    </p:spTree>
    <p:extLst>
      <p:ext uri="{BB962C8B-B14F-4D97-AF65-F5344CB8AC3E}">
        <p14:creationId xmlns:p14="http://schemas.microsoft.com/office/powerpoint/2010/main" val="23988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1266891B-F0D1-5684-967F-52EED70A5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185" y="1314087"/>
            <a:ext cx="6268490" cy="517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FDFA672A-5DB7-084D-2F81-7780D1461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31"/>
            <a:ext cx="10515600" cy="1325563"/>
          </a:xfrm>
        </p:spPr>
        <p:txBody>
          <a:bodyPr/>
          <a:lstStyle/>
          <a:p>
            <a:r>
              <a:rPr lang="en-US" altLang="zh-CN" dirty="0"/>
              <a:t>2.</a:t>
            </a:r>
            <a:r>
              <a:rPr lang="zh-CN" altLang="en-US" dirty="0"/>
              <a:t>设计：</a:t>
            </a:r>
            <a:r>
              <a:rPr lang="en-US" altLang="zh-CN" dirty="0">
                <a:solidFill>
                  <a:schemeClr val="accent1"/>
                </a:solidFill>
              </a:rPr>
              <a:t>Nvidia</a:t>
            </a:r>
            <a:r>
              <a:rPr lang="zh-CN" altLang="en-US" dirty="0"/>
              <a:t>的</a:t>
            </a:r>
            <a:r>
              <a:rPr lang="en-US" altLang="zh-CN" dirty="0"/>
              <a:t>RT Core</a:t>
            </a:r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A58F4BB-3A6B-5FC2-BE45-FFDCB3BE0289}"/>
              </a:ext>
            </a:extLst>
          </p:cNvPr>
          <p:cNvSpPr txBox="1"/>
          <p:nvPr/>
        </p:nvSpPr>
        <p:spPr>
          <a:xfrm>
            <a:off x="784743" y="5230723"/>
            <a:ext cx="2788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目前性能表现</a:t>
            </a:r>
            <a:r>
              <a:rPr lang="zh-CN" altLang="en-US" dirty="0">
                <a:solidFill>
                  <a:schemeClr val="accent1"/>
                </a:solidFill>
              </a:rPr>
              <a:t>最好</a:t>
            </a:r>
            <a:r>
              <a:rPr lang="zh-CN" altLang="en-US" dirty="0"/>
              <a:t>，</a:t>
            </a:r>
            <a:endParaRPr lang="en-US" altLang="zh-CN" dirty="0"/>
          </a:p>
          <a:p>
            <a:r>
              <a:rPr lang="zh-CN" altLang="en-US" dirty="0"/>
              <a:t>但没有提供设计细节</a:t>
            </a: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BA6613A1-D7AF-6C31-B70E-082A75BAA9AD}"/>
              </a:ext>
            </a:extLst>
          </p:cNvPr>
          <p:cNvGrpSpPr/>
          <p:nvPr/>
        </p:nvGrpSpPr>
        <p:grpSpPr>
          <a:xfrm>
            <a:off x="5007185" y="421427"/>
            <a:ext cx="6695843" cy="6071448"/>
            <a:chOff x="5007185" y="421427"/>
            <a:chExt cx="6695843" cy="6071448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E623B282-8A13-F034-AB31-D4A568B4D9C2}"/>
                </a:ext>
              </a:extLst>
            </p:cNvPr>
            <p:cNvSpPr/>
            <p:nvPr/>
          </p:nvSpPr>
          <p:spPr>
            <a:xfrm>
              <a:off x="5007185" y="1314088"/>
              <a:ext cx="6268490" cy="5178787"/>
            </a:xfrm>
            <a:prstGeom prst="rect">
              <a:avLst/>
            </a:prstGeom>
            <a:solidFill>
              <a:schemeClr val="tx1">
                <a:alpha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CC0DB99E-4756-FC41-1A12-6CC917912F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7531" y="421428"/>
              <a:ext cx="3215497" cy="5496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6447714C-D982-B2ED-B983-B5F3BE9998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9923" y="2105025"/>
              <a:ext cx="349228" cy="654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88D224BD-E565-F714-ECD6-0D3F5CDD22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79151" y="421427"/>
              <a:ext cx="2808380" cy="169215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2C36A7B9-BB65-524D-CE66-D913591BBD73}"/>
                </a:ext>
              </a:extLst>
            </p:cNvPr>
            <p:cNvCxnSpPr>
              <a:cxnSpLocks/>
            </p:cNvCxnSpPr>
            <p:nvPr/>
          </p:nvCxnSpPr>
          <p:spPr>
            <a:xfrm>
              <a:off x="5679151" y="2759913"/>
              <a:ext cx="2808380" cy="308663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CBFBDFC0-C871-7D68-E1DF-1C24DD2E23F8}"/>
              </a:ext>
            </a:extLst>
          </p:cNvPr>
          <p:cNvSpPr txBox="1"/>
          <p:nvPr/>
        </p:nvSpPr>
        <p:spPr>
          <a:xfrm>
            <a:off x="701040" y="1614196"/>
            <a:ext cx="2985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Turing</a:t>
            </a:r>
            <a:r>
              <a:rPr lang="zh-CN" altLang="en-US" dirty="0"/>
              <a:t>架构：</a:t>
            </a:r>
            <a:r>
              <a:rPr lang="en-US" altLang="zh-CN" dirty="0"/>
              <a:t>TU102 GPU</a:t>
            </a:r>
            <a:endParaRPr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517CFAC4-15EF-F158-731E-780E6ACBB34D}"/>
              </a:ext>
            </a:extLst>
          </p:cNvPr>
          <p:cNvSpPr txBox="1"/>
          <p:nvPr/>
        </p:nvSpPr>
        <p:spPr>
          <a:xfrm>
            <a:off x="701040" y="2105025"/>
            <a:ext cx="42280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6 GPC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PingFang SC"/>
              </a:rPr>
              <a:t>（图形处理簇）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36 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PingFang SC"/>
              </a:rPr>
              <a:t>TPC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PingFang SC"/>
              </a:rPr>
              <a:t>（纹理处理簇）</a:t>
            </a:r>
            <a:endParaRPr lang="en-US" altLang="zh-CN" b="0" i="0" dirty="0">
              <a:solidFill>
                <a:srgbClr val="333333"/>
              </a:solidFill>
              <a:effectLst/>
              <a:latin typeface="PingFang SC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0" i="0" dirty="0">
                <a:solidFill>
                  <a:srgbClr val="333333"/>
                </a:solidFill>
                <a:effectLst/>
                <a:latin typeface="PingFang SC"/>
              </a:rPr>
              <a:t>72 SM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PingFang SC"/>
              </a:rPr>
              <a:t>（流多处理器）</a:t>
            </a:r>
            <a:endParaRPr lang="en-US" altLang="zh-CN" b="0" i="0" dirty="0">
              <a:solidFill>
                <a:srgbClr val="333333"/>
              </a:solidFill>
              <a:effectLst/>
              <a:latin typeface="PingFang SC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333333"/>
                </a:solidFill>
                <a:latin typeface="PingFang SC"/>
              </a:rPr>
              <a:t>72 RT</a:t>
            </a:r>
            <a:r>
              <a:rPr lang="zh-CN" altLang="en-US" dirty="0">
                <a:solidFill>
                  <a:srgbClr val="333333"/>
                </a:solidFill>
                <a:latin typeface="PingFang SC"/>
              </a:rPr>
              <a:t>核 </a:t>
            </a:r>
            <a:endParaRPr lang="zh-CN" altLang="en-US" b="0" i="0" dirty="0">
              <a:solidFill>
                <a:srgbClr val="333333"/>
              </a:solidFill>
              <a:effectLst/>
              <a:latin typeface="PingFang SC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0" i="0" dirty="0">
                <a:solidFill>
                  <a:srgbClr val="333333"/>
                </a:solidFill>
                <a:effectLst/>
                <a:latin typeface="PingFang SC"/>
              </a:rPr>
              <a:t>每个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PingFang SC"/>
              </a:rPr>
              <a:t>GPC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PingFang SC"/>
              </a:rPr>
              <a:t>有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PingFang SC"/>
              </a:rPr>
              <a:t>6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PingFang SC"/>
              </a:rPr>
              <a:t>个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PingFang SC"/>
              </a:rPr>
              <a:t>TPC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PingFang SC"/>
              </a:rPr>
              <a:t>，每个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PingFang SC"/>
              </a:rPr>
              <a:t>TPC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PingFang SC"/>
              </a:rPr>
              <a:t>有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PingFang SC"/>
              </a:rPr>
              <a:t>2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PingFang SC"/>
              </a:rPr>
              <a:t>个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PingFang SC"/>
              </a:rPr>
              <a:t>SM,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PingFang SC"/>
              </a:rPr>
              <a:t>每个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PingFang SC"/>
              </a:rPr>
              <a:t>SM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PingFang SC"/>
              </a:rPr>
              <a:t>有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PingFang SC"/>
              </a:rPr>
              <a:t>1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PingFang SC"/>
              </a:rPr>
              <a:t>个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PingFang SC"/>
              </a:rPr>
              <a:t>RT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PingFang SC"/>
              </a:rPr>
              <a:t>核</a:t>
            </a:r>
          </a:p>
        </p:txBody>
      </p:sp>
    </p:spTree>
    <p:extLst>
      <p:ext uri="{BB962C8B-B14F-4D97-AF65-F5344CB8AC3E}">
        <p14:creationId xmlns:p14="http://schemas.microsoft.com/office/powerpoint/2010/main" val="74245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 build="p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2079</TotalTime>
  <Words>1207</Words>
  <Application>Microsoft Office PowerPoint</Application>
  <PresentationFormat>宽屏</PresentationFormat>
  <Paragraphs>120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3" baseType="lpstr">
      <vt:lpstr>-apple-system</vt:lpstr>
      <vt:lpstr>LinLibertineTB</vt:lpstr>
      <vt:lpstr>MyriadPro-SemiboldSemiCn</vt:lpstr>
      <vt:lpstr>PingFang SC</vt:lpstr>
      <vt:lpstr>URWPalladioL-Bold</vt:lpstr>
      <vt:lpstr>URWPalladioL-Roma</vt:lpstr>
      <vt:lpstr>等线</vt:lpstr>
      <vt:lpstr>等线 Light</vt:lpstr>
      <vt:lpstr>Arial</vt:lpstr>
      <vt:lpstr>Cambria Math</vt:lpstr>
      <vt:lpstr>Office 主题​​</vt:lpstr>
      <vt:lpstr>硬件加速 光线追踪的 原理、设计及应用</vt:lpstr>
      <vt:lpstr>背景</vt:lpstr>
      <vt:lpstr>目录</vt:lpstr>
      <vt:lpstr>1.原理：什么是光线追踪?</vt:lpstr>
      <vt:lpstr>1.原理：什么是硬件加速的光线追踪?</vt:lpstr>
      <vt:lpstr>1.原理：如何加速Trace过程?</vt:lpstr>
      <vt:lpstr>1.原理：如何加速Trace过程?</vt:lpstr>
      <vt:lpstr>2.设计：Nvidia的RT Core</vt:lpstr>
      <vt:lpstr>2.设计：Nvidia的RT Core</vt:lpstr>
      <vt:lpstr>2.设计：硬件加速光追的一种实现</vt:lpstr>
      <vt:lpstr>2.设计：核心加速数据结构acceleration structure (AS)</vt:lpstr>
      <vt:lpstr>2.设计：核心加速算法</vt:lpstr>
      <vt:lpstr>2.设计：硬件总架构图</vt:lpstr>
      <vt:lpstr>2.设计:Triangle Intersection</vt:lpstr>
      <vt:lpstr>2.设计：多栈结构</vt:lpstr>
      <vt:lpstr>PowerPoint 演示文稿</vt:lpstr>
      <vt:lpstr>PowerPoint 演示文稿</vt:lpstr>
      <vt:lpstr>3. 应用:加速电影特效制作</vt:lpstr>
      <vt:lpstr>3. 应用:加速求解KNN问题</vt:lpstr>
      <vt:lpstr>3. 应用:实时光线追踪</vt:lpstr>
      <vt:lpstr>参考</vt:lpstr>
      <vt:lpstr>谢谢！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硬件加速光追的 原理、设计及应用</dc:title>
  <dc:creator>feiran yu</dc:creator>
  <cp:lastModifiedBy>yu feiran</cp:lastModifiedBy>
  <cp:revision>302</cp:revision>
  <dcterms:created xsi:type="dcterms:W3CDTF">2023-04-10T12:02:48Z</dcterms:created>
  <dcterms:modified xsi:type="dcterms:W3CDTF">2023-11-05T14:16:48Z</dcterms:modified>
</cp:coreProperties>
</file>