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7" r:id="rId5"/>
    <p:sldId id="268" r:id="rId6"/>
    <p:sldId id="276" r:id="rId7"/>
    <p:sldId id="279" r:id="rId8"/>
    <p:sldId id="280" r:id="rId9"/>
    <p:sldId id="264" r:id="rId10"/>
    <p:sldId id="260" r:id="rId11"/>
    <p:sldId id="278" r:id="rId12"/>
    <p:sldId id="269" r:id="rId13"/>
    <p:sldId id="270" r:id="rId14"/>
    <p:sldId id="274" r:id="rId15"/>
    <p:sldId id="273" r:id="rId16"/>
    <p:sldId id="281" r:id="rId17"/>
    <p:sldId id="282" r:id="rId18"/>
    <p:sldId id="271" r:id="rId19"/>
    <p:sldId id="261" r:id="rId20"/>
    <p:sldId id="277" r:id="rId21"/>
    <p:sldId id="263" r:id="rId22"/>
    <p:sldId id="26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BDAFEF-9C0A-2835-D5D1-455DB618E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8AA6A61-A0CE-0403-1402-E0D924D0F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6DD821-CADE-8640-7BE2-EFAFD40B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AC22FF-9469-99B0-DA1D-7E9DBB2E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72FCDC-44F2-6F24-D560-E0035196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04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347F79-5E6D-42EE-0CD8-555716C0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CDA1A7-FB1C-0C57-CACD-36679E5D2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F2CF05-ABDB-D3F3-B767-47490008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278421-EF9D-260A-3F7F-AB3A00CF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FCDC0-3252-873F-DF3F-4F4627E9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13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1C88BE-8539-888B-DF89-B23C8A1F3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653FE7-7680-252C-01E8-B149CA572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B6482A-0C47-F166-4B82-119CDE6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906A1-B23F-6AEE-721E-080A225C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20D106-A1EB-80DA-8072-71166149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73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2E2D8-1CD1-44B7-2FD7-65C9A08D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6D766E-0F93-6CD3-1C0B-B2C32F87E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CF133D-D4D9-560C-3308-05D96A78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38AFF-2DFC-ADDD-7E66-5A037D9F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902B4-B03D-F074-E0A4-2A4BDE10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3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2F416-5C0D-6C13-4C71-63124002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FCCBC2-9F25-248B-A593-B70AC23D3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AC43C9-07BA-D36E-1E01-2514C006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AA707-6075-AF67-0965-7D02DB2C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951F78-4218-BD90-C79D-5CC0113F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57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F8128-E4E3-EBAB-4819-E8407467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7FE5F5-62F5-DF85-373E-F63CD43FF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447BF3-81F9-D61D-3828-AA9D17A0C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BCC71A-7B4D-5FDD-BA99-8EB37D95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522A2E-85A8-35B9-5B3D-10BAB309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B07F6D-CFDD-EEC0-EA24-7BF70F0D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75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E4876D-7FE9-D718-45CC-CD1BF0628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767D40-0079-1160-1648-FE3688DC3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1B4A14-DE6B-5B0F-CDDC-86E1CC98D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469E2D6-388C-5E38-57E2-967A67CD7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72DB480-E119-465B-14DF-6DBCA51AB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4C65AF-5931-F1C7-DF4F-5231B50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F54A844-C15E-3FA2-B842-15CC4891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8CBD95C-3405-519D-E603-16E3C08F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70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62392D-2331-14B1-9163-C26FA877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48E1C87-EFA9-3992-040E-79305340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594CA5-C06F-7EEC-D87C-61B155E4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61C45C-B37C-9427-91B6-6938D312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63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B5B2B1-6997-9724-373A-46539A3F4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BDFF35-EA6D-5C45-0937-CA8E5BE8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5619CA-1D03-F2FD-B4CC-2F6EC2B5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22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2180A2-1ECA-2F00-D2E7-4C58EC5C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5EFC5-FB25-8E08-7CE3-002FFB454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028EBA-44A6-6F8B-1F98-892F782AE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3B138F-F6F6-B39C-D31E-34C5C8B0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5F7522-238C-FF1B-1394-B22CD0BD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BF82E7-9F26-23E1-EFC1-AE5D1B56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57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D308A9-EF93-7E38-C145-E6FD259B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66388-7FF9-5E1D-6EF9-FF78E67EA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95BDE4-F8E5-CA00-EEE9-229267D15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CEAE00-D5B3-144D-4483-8AB6E6EE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094EEE-58E8-E207-B25A-2041B81E4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9D8B7C-F267-6AB6-8AC2-C71719E1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05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4D846A-F20D-0BB9-362D-104CBC57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F3DA38-B84B-8C6A-C06A-34323BC9D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2E0131-E32D-F8DE-CF88-E8DA04D56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CBC0C-0D1A-42C9-8A1A-46A9BF791C04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4F03ED-2571-E936-FC67-BA1128154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2341D1-2625-4C6E-F81B-657A98444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65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vpro-samples/vk_raytracing_tutorial_KHR" TargetMode="External"/><Relationship Id="rId2" Type="http://schemas.openxmlformats.org/officeDocument/2006/relationships/hyperlink" Target="https://zhuanlan.zhihu.com/p/412695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blogs.com/timlly/p/11471507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vidia.com/blog/nvidia-turing-architecture-in-depth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B4EA88-1F4B-452A-6BB1-88EEE0C93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363" y="1066800"/>
            <a:ext cx="9144000" cy="1828800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硬件加速 光线追踪</a:t>
            </a:r>
            <a:r>
              <a:rPr lang="zh-CN" altLang="en-US" dirty="0"/>
              <a:t>的</a:t>
            </a:r>
            <a:br>
              <a:rPr lang="en-US" altLang="zh-CN" dirty="0"/>
            </a:br>
            <a:r>
              <a:rPr lang="zh-CN" altLang="en-US" dirty="0"/>
              <a:t>原理、设计及应用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23E257-7AD3-B71D-E8AD-F3630EA91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363" y="2939002"/>
            <a:ext cx="9144000" cy="1655762"/>
          </a:xfrm>
        </p:spPr>
        <p:txBody>
          <a:bodyPr/>
          <a:lstStyle/>
          <a:p>
            <a:r>
              <a:rPr lang="zh-CN" altLang="en-US" dirty="0"/>
              <a:t>汇报人：余斐然</a:t>
            </a:r>
            <a:endParaRPr lang="en-US" altLang="zh-CN" dirty="0"/>
          </a:p>
          <a:p>
            <a:r>
              <a:rPr lang="en-US" altLang="zh-CN" dirty="0"/>
              <a:t>2023/4/17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7C0779-3948-6E3D-CBB9-C732B032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202" y="4024604"/>
            <a:ext cx="5048837" cy="28409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48744C-57A1-C2FC-A1FC-F2A98C8E5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42" y="4024604"/>
            <a:ext cx="5048839" cy="282925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E7DA59D-138A-A1BB-8845-AD1CE1669A3B}"/>
              </a:ext>
            </a:extLst>
          </p:cNvPr>
          <p:cNvSpPr txBox="1"/>
          <p:nvPr/>
        </p:nvSpPr>
        <p:spPr>
          <a:xfrm>
            <a:off x="2970245" y="882134"/>
            <a:ext cx="625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i="0" u="none" strike="noStrike" baseline="0" dirty="0">
                <a:solidFill>
                  <a:schemeClr val="accent1"/>
                </a:solidFill>
                <a:latin typeface="URWPalladioL-Bold"/>
              </a:rPr>
              <a:t>Hardware Accelerated                          Ray Tracing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8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C58019-4074-D7EC-8CDD-23174224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设计：硬件加速光追的</a:t>
            </a:r>
            <a:r>
              <a:rPr lang="zh-CN" altLang="en-US" dirty="0">
                <a:solidFill>
                  <a:schemeClr val="accent1"/>
                </a:solidFill>
              </a:rPr>
              <a:t>一种实现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A0C226-78DD-7FF8-404B-ACE71F9C0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1583029"/>
            <a:ext cx="10515600" cy="21025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RT Engine: An Efficient Hardware Architecture for Ray Tracing</a:t>
            </a:r>
          </a:p>
          <a:p>
            <a:pPr marL="0" indent="0">
              <a:buNone/>
            </a:pPr>
            <a:r>
              <a:rPr lang="en-US" altLang="zh-CN" sz="2000" dirty="0"/>
              <a:t>Run Yan 1 , Libo Huang 1,*, Hui Guo 1 , </a:t>
            </a:r>
            <a:r>
              <a:rPr lang="en-US" altLang="zh-CN" sz="2000" dirty="0" err="1"/>
              <a:t>Yashuai</a:t>
            </a:r>
            <a:r>
              <a:rPr lang="en-US" altLang="zh-CN" sz="2000" dirty="0"/>
              <a:t> </a:t>
            </a:r>
            <a:r>
              <a:rPr lang="en-US" altLang="zh-CN" sz="2000" dirty="0" err="1"/>
              <a:t>Lü</a:t>
            </a:r>
            <a:r>
              <a:rPr lang="en-US" altLang="zh-CN" sz="2000" dirty="0"/>
              <a:t> 2, Ling Yang 1 , Nong Xiao 1, </a:t>
            </a:r>
            <a:r>
              <a:rPr lang="en-US" altLang="zh-CN" sz="2000" dirty="0" err="1"/>
              <a:t>Yongwen</a:t>
            </a:r>
            <a:r>
              <a:rPr lang="en-US" altLang="zh-CN" sz="2000" dirty="0"/>
              <a:t> Wang 1, Li Shen 1 and </a:t>
            </a:r>
            <a:r>
              <a:rPr lang="en-US" altLang="zh-CN" sz="2000" dirty="0" err="1"/>
              <a:t>Mengqiao</a:t>
            </a:r>
            <a:r>
              <a:rPr lang="en-US" altLang="zh-CN" sz="2000" dirty="0"/>
              <a:t> Lan 1</a:t>
            </a:r>
          </a:p>
          <a:p>
            <a:pPr marL="0" indent="0" algn="l">
              <a:buNone/>
            </a:pPr>
            <a:r>
              <a:rPr lang="en-US" altLang="zh-CN" sz="1800" b="0" i="0" u="none" strike="noStrike" baseline="0" dirty="0">
                <a:latin typeface="URWPalladioL-Roma"/>
              </a:rPr>
              <a:t>1 School of Computer, National University of Defense Technology, Changsha 410005, China</a:t>
            </a:r>
          </a:p>
          <a:p>
            <a:pPr marL="0" indent="0" algn="l">
              <a:buNone/>
            </a:pPr>
            <a:r>
              <a:rPr lang="en-US" altLang="zh-CN" sz="1800" b="0" i="0" u="none" strike="noStrike" baseline="0" dirty="0">
                <a:latin typeface="URWPalladioL-Roma"/>
              </a:rPr>
              <a:t>2 Huawei 2012 Labs, Beijing 100089, China</a:t>
            </a:r>
            <a:endParaRPr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1B7FAA-5943-D0A0-49A1-ABB9AE5A3901}"/>
              </a:ext>
            </a:extLst>
          </p:cNvPr>
          <p:cNvSpPr txBox="1"/>
          <p:nvPr/>
        </p:nvSpPr>
        <p:spPr>
          <a:xfrm>
            <a:off x="331236" y="4212415"/>
            <a:ext cx="985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使用硬件描述语言</a:t>
            </a:r>
            <a:r>
              <a:rPr lang="en-US" altLang="zh-CN" dirty="0"/>
              <a:t>Verilog</a:t>
            </a:r>
            <a:r>
              <a:rPr lang="zh-CN" altLang="en-US" dirty="0"/>
              <a:t>实现了一个加速光追的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专用硬件</a:t>
            </a:r>
            <a:r>
              <a:rPr lang="en-US" altLang="zh-CN" dirty="0"/>
              <a:t>,</a:t>
            </a:r>
            <a:r>
              <a:rPr lang="zh-CN" altLang="en-US" dirty="0"/>
              <a:t>主要加速了 </a:t>
            </a:r>
            <a:r>
              <a:rPr lang="en-US" altLang="zh-CN" dirty="0"/>
              <a:t>Ray Traverse</a:t>
            </a:r>
            <a:r>
              <a:rPr lang="zh-CN" altLang="en-US" dirty="0"/>
              <a:t>和 </a:t>
            </a:r>
            <a:r>
              <a:rPr lang="en-US" altLang="zh-CN" dirty="0"/>
              <a:t>Triangle Intersection</a:t>
            </a:r>
            <a:r>
              <a:rPr lang="zh-CN" altLang="en-US" dirty="0"/>
              <a:t>，在性能与面积比上达到现有设计中的最高。</a:t>
            </a:r>
          </a:p>
        </p:txBody>
      </p:sp>
    </p:spTree>
    <p:extLst>
      <p:ext uri="{BB962C8B-B14F-4D97-AF65-F5344CB8AC3E}">
        <p14:creationId xmlns:p14="http://schemas.microsoft.com/office/powerpoint/2010/main" val="270806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148087-89D8-C544-34C5-5C2E196E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2.</a:t>
            </a:r>
            <a:r>
              <a:rPr lang="zh-CN" altLang="en-US" sz="3600" dirty="0"/>
              <a:t>设计：核心加速数据结构</a:t>
            </a:r>
            <a:r>
              <a:rPr lang="en-US" altLang="zh-CN" sz="3600" dirty="0"/>
              <a:t>acceleration structure (AS)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D5B663-4CC8-A1F5-631C-A42411DBF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45" y="1610333"/>
            <a:ext cx="10059955" cy="385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600" b="0" i="0" u="none" strike="noStrike" baseline="0" dirty="0">
                <a:latin typeface="URWPalladioL-Roma"/>
              </a:rPr>
              <a:t>使用</a:t>
            </a:r>
            <a:r>
              <a:rPr lang="en-US" altLang="zh-CN" sz="1600" b="0" i="0" u="none" strike="noStrike" baseline="0" dirty="0">
                <a:latin typeface="URWPalladioL-Roma"/>
              </a:rPr>
              <a:t>binary-based BVH</a:t>
            </a:r>
            <a:r>
              <a:rPr lang="zh-CN" altLang="en-US" sz="1600" b="0" i="0" u="none" strike="noStrike" baseline="0" dirty="0">
                <a:latin typeface="URWPalladioL-Roma"/>
              </a:rPr>
              <a:t>作为加速结构</a:t>
            </a:r>
            <a:r>
              <a:rPr lang="en-US" altLang="zh-CN" sz="1600" b="0" i="0" u="none" strike="noStrike" baseline="0" dirty="0">
                <a:latin typeface="URWPalladioL-Roma"/>
              </a:rPr>
              <a:t>AS</a:t>
            </a:r>
            <a:r>
              <a:rPr lang="zh-CN" altLang="en-US" sz="1600" b="0" i="0" u="none" strike="noStrike" baseline="0" dirty="0">
                <a:latin typeface="URWPalladioL-Roma"/>
              </a:rPr>
              <a:t>，每个节点是一个</a:t>
            </a:r>
            <a:r>
              <a:rPr lang="en-US" altLang="zh-CN" sz="1600" b="0" i="0" u="none" strike="noStrike" baseline="0" dirty="0">
                <a:latin typeface="URWPalladioL-Roma"/>
              </a:rPr>
              <a:t>AABB</a:t>
            </a:r>
            <a:r>
              <a:rPr lang="zh-CN" altLang="en-US" sz="1600" b="0" i="0" u="none" strike="noStrike" baseline="0" dirty="0">
                <a:latin typeface="URWPalladioL-Roma"/>
              </a:rPr>
              <a:t>包围盒，其中叶节点内包含实际的三角面片。</a:t>
            </a:r>
            <a:endParaRPr lang="zh-CN" altLang="en-US" dirty="0"/>
          </a:p>
        </p:txBody>
      </p:sp>
      <p:pic>
        <p:nvPicPr>
          <p:cNvPr id="5" name="图片 4" descr="图片包含 图示&#10;&#10;描述已自动生成">
            <a:extLst>
              <a:ext uri="{FF2B5EF4-FFF2-40B4-BE49-F238E27FC236}">
                <a16:creationId xmlns:a16="http://schemas.microsoft.com/office/drawing/2014/main" id="{4A95C1A3-4E41-6AC2-A370-3C410EC400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8759" r="116" b="29981"/>
          <a:stretch/>
        </p:blipFill>
        <p:spPr>
          <a:xfrm>
            <a:off x="2268116" y="3013103"/>
            <a:ext cx="8049208" cy="31070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6A190C5-326F-7ACE-C690-701073E7E6CE}"/>
              </a:ext>
            </a:extLst>
          </p:cNvPr>
          <p:cNvSpPr txBox="1"/>
          <p:nvPr/>
        </p:nvSpPr>
        <p:spPr>
          <a:xfrm>
            <a:off x="838200" y="2158070"/>
            <a:ext cx="61908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AABB</a:t>
            </a:r>
            <a:r>
              <a:rPr lang="en-US" altLang="zh-CN" sz="1600" dirty="0"/>
              <a:t>(axis-aligned bounding box):</a:t>
            </a:r>
            <a:r>
              <a:rPr lang="zh-CN" altLang="en-US" sz="1600" dirty="0"/>
              <a:t>对齐于坐标轴的六面长方体</a:t>
            </a:r>
          </a:p>
        </p:txBody>
      </p:sp>
    </p:spTree>
    <p:extLst>
      <p:ext uri="{BB962C8B-B14F-4D97-AF65-F5344CB8AC3E}">
        <p14:creationId xmlns:p14="http://schemas.microsoft.com/office/powerpoint/2010/main" val="38560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3EFC2-595E-6A39-FD1B-989676D9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设计：核心加速算法</a:t>
            </a:r>
          </a:p>
        </p:txBody>
      </p:sp>
      <p:pic>
        <p:nvPicPr>
          <p:cNvPr id="22" name="图片 21" descr="图示, 工程绘图&#10;&#10;描述已自动生成">
            <a:extLst>
              <a:ext uri="{FF2B5EF4-FFF2-40B4-BE49-F238E27FC236}">
                <a16:creationId xmlns:a16="http://schemas.microsoft.com/office/drawing/2014/main" id="{288BD7B0-9AAD-99F1-4E53-F60725C7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r="22464" b="16699"/>
          <a:stretch/>
        </p:blipFill>
        <p:spPr>
          <a:xfrm>
            <a:off x="-50129" y="2696166"/>
            <a:ext cx="4702217" cy="3901380"/>
          </a:xfrm>
          <a:prstGeom prst="rect">
            <a:avLst/>
          </a:prstGeom>
        </p:spPr>
      </p:pic>
      <p:pic>
        <p:nvPicPr>
          <p:cNvPr id="24" name="图片 23" descr="图示, 工程绘图&#10;&#10;描述已自动生成">
            <a:extLst>
              <a:ext uri="{FF2B5EF4-FFF2-40B4-BE49-F238E27FC236}">
                <a16:creationId xmlns:a16="http://schemas.microsoft.com/office/drawing/2014/main" id="{945567E8-0DF3-C62F-3CC2-E82BDDBCB4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r="22353" b="16699"/>
          <a:stretch/>
        </p:blipFill>
        <p:spPr>
          <a:xfrm>
            <a:off x="336613" y="2535004"/>
            <a:ext cx="4564520" cy="39013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65D49D-8D8A-BC39-74CE-232E63BEC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507" y="0"/>
            <a:ext cx="6146339" cy="652209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502D0C1-6970-9236-F24F-50EB4D4455AC}"/>
              </a:ext>
            </a:extLst>
          </p:cNvPr>
          <p:cNvSpPr txBox="1"/>
          <p:nvPr/>
        </p:nvSpPr>
        <p:spPr>
          <a:xfrm>
            <a:off x="239768" y="1197098"/>
            <a:ext cx="478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基于栈的</a:t>
            </a:r>
            <a:r>
              <a:rPr lang="en-US" altLang="zh-CN" dirty="0"/>
              <a:t>binary-based BVH Traverse</a:t>
            </a:r>
            <a:r>
              <a:rPr lang="zh-CN" altLang="en-US" dirty="0"/>
              <a:t>算法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03F5967-C505-B6A6-3625-FF9C4752B5AA}"/>
              </a:ext>
            </a:extLst>
          </p:cNvPr>
          <p:cNvGrpSpPr/>
          <p:nvPr/>
        </p:nvGrpSpPr>
        <p:grpSpPr>
          <a:xfrm>
            <a:off x="6634065" y="1828800"/>
            <a:ext cx="4984167" cy="447869"/>
            <a:chOff x="6634065" y="1828800"/>
            <a:chExt cx="4984167" cy="447869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00FD205-D70D-B5FC-05DD-DAF6F7F50491}"/>
                </a:ext>
              </a:extLst>
            </p:cNvPr>
            <p:cNvSpPr/>
            <p:nvPr/>
          </p:nvSpPr>
          <p:spPr>
            <a:xfrm>
              <a:off x="6634065" y="1828800"/>
              <a:ext cx="4310743" cy="44786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0F19693-65F4-A957-894A-A63434A31CDA}"/>
                </a:ext>
              </a:extLst>
            </p:cNvPr>
            <p:cNvSpPr txBox="1"/>
            <p:nvPr/>
          </p:nvSpPr>
          <p:spPr>
            <a:xfrm>
              <a:off x="10983751" y="1828800"/>
              <a:ext cx="634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1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E0C2FFA-B0C4-6465-C6A6-B9A6B785975F}"/>
              </a:ext>
            </a:extLst>
          </p:cNvPr>
          <p:cNvGrpSpPr/>
          <p:nvPr/>
        </p:nvGrpSpPr>
        <p:grpSpPr>
          <a:xfrm>
            <a:off x="6634065" y="2302715"/>
            <a:ext cx="4984167" cy="369333"/>
            <a:chOff x="6634065" y="1828800"/>
            <a:chExt cx="4984167" cy="447869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D44A5BF0-EF52-370C-6A84-A1C8AC1CD80C}"/>
                </a:ext>
              </a:extLst>
            </p:cNvPr>
            <p:cNvSpPr/>
            <p:nvPr/>
          </p:nvSpPr>
          <p:spPr>
            <a:xfrm>
              <a:off x="6634065" y="1828800"/>
              <a:ext cx="4310743" cy="44786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21E0576-8A3A-57E3-6977-976D703788F5}"/>
                </a:ext>
              </a:extLst>
            </p:cNvPr>
            <p:cNvSpPr txBox="1"/>
            <p:nvPr/>
          </p:nvSpPr>
          <p:spPr>
            <a:xfrm>
              <a:off x="10983751" y="1828800"/>
              <a:ext cx="634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2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4B9AAF1-E601-8C76-6D2F-C9FE5582C238}"/>
              </a:ext>
            </a:extLst>
          </p:cNvPr>
          <p:cNvGrpSpPr/>
          <p:nvPr/>
        </p:nvGrpSpPr>
        <p:grpSpPr>
          <a:xfrm>
            <a:off x="6823405" y="2930425"/>
            <a:ext cx="4794827" cy="577882"/>
            <a:chOff x="6634067" y="1828800"/>
            <a:chExt cx="4794827" cy="408313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3C79A974-3590-BC63-9DFA-4FABC6AF4376}"/>
                </a:ext>
              </a:extLst>
            </p:cNvPr>
            <p:cNvSpPr/>
            <p:nvPr/>
          </p:nvSpPr>
          <p:spPr>
            <a:xfrm>
              <a:off x="6634067" y="1828800"/>
              <a:ext cx="4143170" cy="4083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F13E199-74FB-0C68-5E3B-BF69779B08C3}"/>
                </a:ext>
              </a:extLst>
            </p:cNvPr>
            <p:cNvSpPr txBox="1"/>
            <p:nvPr/>
          </p:nvSpPr>
          <p:spPr>
            <a:xfrm>
              <a:off x="10794413" y="1828800"/>
              <a:ext cx="634481" cy="260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3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F66F4CE-0524-AB59-202B-DFD2D5A5F846}"/>
              </a:ext>
            </a:extLst>
          </p:cNvPr>
          <p:cNvGrpSpPr/>
          <p:nvPr/>
        </p:nvGrpSpPr>
        <p:grpSpPr>
          <a:xfrm>
            <a:off x="6830143" y="3559357"/>
            <a:ext cx="4849896" cy="616796"/>
            <a:chOff x="6658256" y="1821684"/>
            <a:chExt cx="4849896" cy="447869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3F835C08-582F-BE7D-9B14-9B698FBAAB28}"/>
                </a:ext>
              </a:extLst>
            </p:cNvPr>
            <p:cNvSpPr/>
            <p:nvPr/>
          </p:nvSpPr>
          <p:spPr>
            <a:xfrm>
              <a:off x="6658256" y="1821684"/>
              <a:ext cx="4114665" cy="44786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203173E8-7601-5FBF-1325-43FF630D3E46}"/>
                </a:ext>
              </a:extLst>
            </p:cNvPr>
            <p:cNvSpPr txBox="1"/>
            <p:nvPr/>
          </p:nvSpPr>
          <p:spPr>
            <a:xfrm>
              <a:off x="10873671" y="1831959"/>
              <a:ext cx="634481" cy="268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4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9AC6C88-F7B5-4445-73A7-F3F311C08F55}"/>
              </a:ext>
            </a:extLst>
          </p:cNvPr>
          <p:cNvGrpSpPr/>
          <p:nvPr/>
        </p:nvGrpSpPr>
        <p:grpSpPr>
          <a:xfrm>
            <a:off x="6634065" y="4247627"/>
            <a:ext cx="4984167" cy="417679"/>
            <a:chOff x="6634065" y="1828800"/>
            <a:chExt cx="4984167" cy="447869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2525F9C3-A9A3-13E0-CC82-ECB0DD12C583}"/>
                </a:ext>
              </a:extLst>
            </p:cNvPr>
            <p:cNvSpPr/>
            <p:nvPr/>
          </p:nvSpPr>
          <p:spPr>
            <a:xfrm>
              <a:off x="6634065" y="1828800"/>
              <a:ext cx="4310743" cy="44786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72B9C27A-C85A-FEE2-23BB-3F01B586751D}"/>
                </a:ext>
              </a:extLst>
            </p:cNvPr>
            <p:cNvSpPr txBox="1"/>
            <p:nvPr/>
          </p:nvSpPr>
          <p:spPr>
            <a:xfrm>
              <a:off x="10983751" y="1828800"/>
              <a:ext cx="634481" cy="39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5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F36D6EC-F369-B02C-8BDE-0766FD5B45AD}"/>
              </a:ext>
            </a:extLst>
          </p:cNvPr>
          <p:cNvGrpSpPr/>
          <p:nvPr/>
        </p:nvGrpSpPr>
        <p:grpSpPr>
          <a:xfrm>
            <a:off x="6655831" y="5184794"/>
            <a:ext cx="4984167" cy="417679"/>
            <a:chOff x="6634065" y="1828800"/>
            <a:chExt cx="4984167" cy="447869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7B6FA21-A9C3-FF90-B634-B36DA127C912}"/>
                </a:ext>
              </a:extLst>
            </p:cNvPr>
            <p:cNvSpPr/>
            <p:nvPr/>
          </p:nvSpPr>
          <p:spPr>
            <a:xfrm>
              <a:off x="6634065" y="1828800"/>
              <a:ext cx="4310743" cy="44786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E93D9674-C02A-8C22-B187-EC52FB396FCF}"/>
                </a:ext>
              </a:extLst>
            </p:cNvPr>
            <p:cNvSpPr txBox="1"/>
            <p:nvPr/>
          </p:nvSpPr>
          <p:spPr>
            <a:xfrm>
              <a:off x="10983751" y="1828800"/>
              <a:ext cx="634481" cy="39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6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ECF8A719-DF0D-48BD-334E-6021615E5F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r="13569" b="11838"/>
          <a:stretch/>
        </p:blipFill>
        <p:spPr>
          <a:xfrm>
            <a:off x="117945" y="2774760"/>
            <a:ext cx="4783188" cy="336122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5B76ADE-2742-0B14-1F6F-94E1858C9E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t="2526" r="10634" b="23980"/>
          <a:stretch/>
        </p:blipFill>
        <p:spPr>
          <a:xfrm>
            <a:off x="216130" y="3174415"/>
            <a:ext cx="4685003" cy="2704385"/>
          </a:xfrm>
          <a:prstGeom prst="rect">
            <a:avLst/>
          </a:prstGeom>
        </p:spPr>
      </p:pic>
      <p:pic>
        <p:nvPicPr>
          <p:cNvPr id="32" name="图片 31" descr="图示, 工程绘图&#10;&#10;描述已自动生成">
            <a:extLst>
              <a:ext uri="{FF2B5EF4-FFF2-40B4-BE49-F238E27FC236}">
                <a16:creationId xmlns:a16="http://schemas.microsoft.com/office/drawing/2014/main" id="{CC298053-CCF5-8091-3CDF-6626601728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9478" r="9080" b="13716"/>
          <a:stretch/>
        </p:blipFill>
        <p:spPr>
          <a:xfrm>
            <a:off x="12410" y="3262712"/>
            <a:ext cx="5813215" cy="3496294"/>
          </a:xfrm>
          <a:prstGeom prst="rect">
            <a:avLst/>
          </a:prstGeom>
        </p:spPr>
      </p:pic>
      <p:pic>
        <p:nvPicPr>
          <p:cNvPr id="54" name="图片 53" descr="图表, 雷达图&#10;&#10;描述已自动生成">
            <a:extLst>
              <a:ext uri="{FF2B5EF4-FFF2-40B4-BE49-F238E27FC236}">
                <a16:creationId xmlns:a16="http://schemas.microsoft.com/office/drawing/2014/main" id="{EE261AE8-4A77-D7CB-B5CE-3F21DE1C92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5" t="-3850" r="7827" b="19557"/>
          <a:stretch/>
        </p:blipFill>
        <p:spPr>
          <a:xfrm>
            <a:off x="104068" y="2793324"/>
            <a:ext cx="5432102" cy="406467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677201E-CFE9-873C-1ED2-A577BF1A0A4F}"/>
              </a:ext>
            </a:extLst>
          </p:cNvPr>
          <p:cNvSpPr txBox="1"/>
          <p:nvPr/>
        </p:nvSpPr>
        <p:spPr>
          <a:xfrm>
            <a:off x="349101" y="1639120"/>
            <a:ext cx="456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对内部节点：进行</a:t>
            </a:r>
            <a:r>
              <a:rPr lang="en-US" altLang="zh-CN" dirty="0"/>
              <a:t>AABB</a:t>
            </a:r>
            <a:r>
              <a:rPr lang="zh-CN" altLang="en-US" dirty="0"/>
              <a:t>盒的求交并遍历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对叶节点：对节点内的三角形求交</a:t>
            </a:r>
          </a:p>
        </p:txBody>
      </p:sp>
    </p:spTree>
    <p:extLst>
      <p:ext uri="{BB962C8B-B14F-4D97-AF65-F5344CB8AC3E}">
        <p14:creationId xmlns:p14="http://schemas.microsoft.com/office/powerpoint/2010/main" val="1675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5CB7D0-CC15-63EF-87F2-21B1DE34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设计：硬件总架构图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468C264-AF6D-2F32-A8A9-C0AF64FC4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9922" y="2574694"/>
            <a:ext cx="5856821" cy="3986212"/>
          </a:xfrm>
        </p:spPr>
      </p:pic>
      <p:pic>
        <p:nvPicPr>
          <p:cNvPr id="3" name="内容占位符 4">
            <a:extLst>
              <a:ext uri="{FF2B5EF4-FFF2-40B4-BE49-F238E27FC236}">
                <a16:creationId xmlns:a16="http://schemas.microsoft.com/office/drawing/2014/main" id="{D6428D4F-835F-0A92-BE39-275C734B6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4334"/>
            <a:ext cx="3709729" cy="3826571"/>
          </a:xfrm>
          <a:prstGeom prst="rect">
            <a:avLst/>
          </a:prstGeom>
        </p:spPr>
      </p:pic>
      <p:sp>
        <p:nvSpPr>
          <p:cNvPr id="4" name="箭头: 右 3">
            <a:extLst>
              <a:ext uri="{FF2B5EF4-FFF2-40B4-BE49-F238E27FC236}">
                <a16:creationId xmlns:a16="http://schemas.microsoft.com/office/drawing/2014/main" id="{940291FD-72E7-2BD5-2E73-2D231EDECB59}"/>
              </a:ext>
            </a:extLst>
          </p:cNvPr>
          <p:cNvSpPr/>
          <p:nvPr/>
        </p:nvSpPr>
        <p:spPr>
          <a:xfrm>
            <a:off x="3611560" y="4227541"/>
            <a:ext cx="2438401" cy="559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7552E64-2B32-3900-90AA-EA08BC1F402A}"/>
              </a:ext>
            </a:extLst>
          </p:cNvPr>
          <p:cNvSpPr txBox="1"/>
          <p:nvPr/>
        </p:nvSpPr>
        <p:spPr>
          <a:xfrm>
            <a:off x="297835" y="1284375"/>
            <a:ext cx="414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 Traverse</a:t>
            </a:r>
            <a:r>
              <a:rPr lang="zh-CN" altLang="en-US" dirty="0"/>
              <a:t>、</a:t>
            </a:r>
            <a:r>
              <a:rPr lang="en-US" altLang="zh-CN" dirty="0"/>
              <a:t>Intersection  </a:t>
            </a:r>
            <a:r>
              <a:rPr lang="zh-CN" altLang="en-US" dirty="0">
                <a:solidFill>
                  <a:schemeClr val="accent1"/>
                </a:solidFill>
              </a:rPr>
              <a:t>专用硬件</a:t>
            </a:r>
            <a:r>
              <a:rPr lang="zh-CN" altLang="en-US" dirty="0"/>
              <a:t>化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EBB9166-6D55-4F8F-2CB9-8C6AACC56583}"/>
              </a:ext>
            </a:extLst>
          </p:cNvPr>
          <p:cNvSpPr txBox="1"/>
          <p:nvPr/>
        </p:nvSpPr>
        <p:spPr>
          <a:xfrm>
            <a:off x="297835" y="1668630"/>
            <a:ext cx="40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 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chemeClr val="accent1"/>
                </a:solidFill>
              </a:rPr>
              <a:t>多栈设计</a:t>
            </a:r>
            <a:r>
              <a:rPr lang="zh-CN" altLang="en-US" dirty="0"/>
              <a:t>，可以同时运算多个光线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634B266-BA3C-542A-BA8F-C36BD04AFBBB}"/>
              </a:ext>
            </a:extLst>
          </p:cNvPr>
          <p:cNvSpPr/>
          <p:nvPr/>
        </p:nvSpPr>
        <p:spPr>
          <a:xfrm>
            <a:off x="6241436" y="2600888"/>
            <a:ext cx="5805306" cy="398621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内容占位符 4">
            <a:extLst>
              <a:ext uri="{FF2B5EF4-FFF2-40B4-BE49-F238E27FC236}">
                <a16:creationId xmlns:a16="http://schemas.microsoft.com/office/drawing/2014/main" id="{7B2A3572-9504-5199-9D5B-012B339E3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4" t="32031" b="54841"/>
          <a:stretch/>
        </p:blipFill>
        <p:spPr>
          <a:xfrm>
            <a:off x="7040562" y="3854008"/>
            <a:ext cx="5006180" cy="523292"/>
          </a:xfrm>
          <a:prstGeom prst="rect">
            <a:avLst/>
          </a:prstGeom>
        </p:spPr>
      </p:pic>
      <p:pic>
        <p:nvPicPr>
          <p:cNvPr id="17" name="内容占位符 4">
            <a:extLst>
              <a:ext uri="{FF2B5EF4-FFF2-40B4-BE49-F238E27FC236}">
                <a16:creationId xmlns:a16="http://schemas.microsoft.com/office/drawing/2014/main" id="{F4F735EF-7DEA-8F73-2766-E192687BB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4" t="45432" b="30367"/>
          <a:stretch/>
        </p:blipFill>
        <p:spPr>
          <a:xfrm>
            <a:off x="7040562" y="4377300"/>
            <a:ext cx="5006180" cy="964669"/>
          </a:xfrm>
          <a:prstGeom prst="rect">
            <a:avLst/>
          </a:prstGeom>
        </p:spPr>
      </p:pic>
      <p:pic>
        <p:nvPicPr>
          <p:cNvPr id="18" name="内容占位符 4">
            <a:extLst>
              <a:ext uri="{FF2B5EF4-FFF2-40B4-BE49-F238E27FC236}">
                <a16:creationId xmlns:a16="http://schemas.microsoft.com/office/drawing/2014/main" id="{89670912-A0BC-059F-4AC1-E919D7BA5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4" t="71547" b="2126"/>
          <a:stretch/>
        </p:blipFill>
        <p:spPr>
          <a:xfrm>
            <a:off x="7040561" y="5426725"/>
            <a:ext cx="5006182" cy="10494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F0BEB8C-60BF-07A3-E947-562109AE0ECA}"/>
              </a:ext>
            </a:extLst>
          </p:cNvPr>
          <p:cNvSpPr txBox="1"/>
          <p:nvPr/>
        </p:nvSpPr>
        <p:spPr>
          <a:xfrm>
            <a:off x="297835" y="972258"/>
            <a:ext cx="211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baseline="0" dirty="0">
                <a:latin typeface="URWPalladioL-Roma"/>
              </a:rPr>
              <a:t>main contributions</a:t>
            </a:r>
            <a:r>
              <a:rPr lang="zh-CN" altLang="en-US" sz="1800" b="0" i="0" u="none" strike="noStrike" baseline="0" dirty="0">
                <a:latin typeface="URWPalladioL-Roma"/>
              </a:rPr>
              <a:t>：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7FE43C1-9878-1BB7-AEDD-B376A340B28B}"/>
              </a:ext>
            </a:extLst>
          </p:cNvPr>
          <p:cNvSpPr txBox="1"/>
          <p:nvPr/>
        </p:nvSpPr>
        <p:spPr>
          <a:xfrm>
            <a:off x="297835" y="2051020"/>
            <a:ext cx="6223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3. Approximation Method for Reciprocal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84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 animBg="1"/>
      <p:bldP spid="9" grpId="1" animBg="1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3611E0FF-85E6-028D-EE06-461FCBC06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73555" r="34988" b="2101"/>
          <a:stretch/>
        </p:blipFill>
        <p:spPr>
          <a:xfrm>
            <a:off x="146497" y="1843897"/>
            <a:ext cx="4691903" cy="18642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9601416-9196-042F-6202-1011DF410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967" y="181317"/>
            <a:ext cx="1917053" cy="20342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F11D01E-CA42-0E86-FB80-ACBB97E3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7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</a:t>
            </a:r>
            <a:r>
              <a: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设计</a:t>
            </a:r>
            <a:r>
              <a:rPr lang="en-US" altLang="zh-CN" sz="4000" dirty="0"/>
              <a:t>:Triangle Intersection</a:t>
            </a:r>
            <a:endParaRPr lang="zh-CN" altLang="en-US" sz="4000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CF000495-C1B1-35F0-0F98-F646F373B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824" y="2349401"/>
            <a:ext cx="7004679" cy="26749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26D20F5-7BEE-81F0-6F24-2483D71CB8DF}"/>
              </a:ext>
            </a:extLst>
          </p:cNvPr>
          <p:cNvSpPr txBox="1"/>
          <p:nvPr/>
        </p:nvSpPr>
        <p:spPr>
          <a:xfrm>
            <a:off x="5094514" y="5024339"/>
            <a:ext cx="7123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0" i="0" u="none" strike="noStrike" baseline="0" dirty="0">
                <a:latin typeface="URWPalladioL-Roma"/>
              </a:rPr>
              <a:t>Triangle intersection test.</a:t>
            </a:r>
          </a:p>
          <a:p>
            <a:pPr algn="ctr"/>
            <a:r>
              <a:rPr lang="en-US" altLang="zh-CN" sz="1800" b="0" i="0" u="none" strike="noStrike" baseline="0" dirty="0">
                <a:latin typeface="URWPalladioL-Roma"/>
              </a:rPr>
              <a:t> (</a:t>
            </a:r>
            <a:r>
              <a:rPr lang="en-US" altLang="zh-CN" sz="1800" b="1" i="0" u="none" strike="noStrike" baseline="0" dirty="0">
                <a:latin typeface="URWPalladioL-Bold"/>
              </a:rPr>
              <a:t>a</a:t>
            </a:r>
            <a:r>
              <a:rPr lang="en-US" altLang="zh-CN" sz="1800" b="0" i="0" u="none" strike="noStrike" baseline="0" dirty="0">
                <a:latin typeface="URWPalladioL-Roma"/>
              </a:rPr>
              <a:t>) Ray-plane test, (</a:t>
            </a:r>
            <a:r>
              <a:rPr lang="en-US" altLang="zh-CN" sz="1800" b="1" i="0" u="none" strike="noStrike" baseline="0" dirty="0">
                <a:latin typeface="URWPalladioL-Bold"/>
              </a:rPr>
              <a:t>b</a:t>
            </a:r>
            <a:r>
              <a:rPr lang="en-US" altLang="zh-CN" sz="1800" b="0" i="0" u="none" strike="noStrike" baseline="0" dirty="0">
                <a:latin typeface="URWPalladioL-Roma"/>
              </a:rPr>
              <a:t>) barycentric test and (</a:t>
            </a:r>
            <a:r>
              <a:rPr lang="en-US" altLang="zh-CN" sz="1800" b="1" i="0" u="none" strike="noStrike" baseline="0" dirty="0">
                <a:latin typeface="URWPalladioL-Bold"/>
              </a:rPr>
              <a:t>c</a:t>
            </a:r>
            <a:r>
              <a:rPr lang="en-US" altLang="zh-CN" sz="1800" b="0" i="0" u="none" strike="noStrike" baseline="0" dirty="0">
                <a:latin typeface="URWPalladioL-Roma"/>
              </a:rPr>
              <a:t>) final hit point calculation.</a:t>
            </a:r>
            <a:endParaRPr lang="zh-CN" altLang="en-US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FE72AC82-CAA8-2607-A7CC-ADEFC9F100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81418" y="98947"/>
            <a:ext cx="3405730" cy="2080929"/>
            <a:chOff x="5704" y="86"/>
            <a:chExt cx="1818" cy="1237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F2684639-76A2-85BA-F95B-2F5CF3B5E42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04" y="86"/>
              <a:ext cx="1818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EB339B83-B544-E66C-4430-19D5F374E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4" y="86"/>
              <a:ext cx="1819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C66BFA1-6FD2-08BF-B485-E1CE3EA1A6BB}"/>
              </a:ext>
            </a:extLst>
          </p:cNvPr>
          <p:cNvGrpSpPr/>
          <p:nvPr/>
        </p:nvGrpSpPr>
        <p:grpSpPr>
          <a:xfrm>
            <a:off x="8479545" y="78710"/>
            <a:ext cx="3407603" cy="2121401"/>
            <a:chOff x="6243332" y="117679"/>
            <a:chExt cx="3407603" cy="2121401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A1FB6DD-9CCE-D3AC-78A7-1B085279255E}"/>
                </a:ext>
              </a:extLst>
            </p:cNvPr>
            <p:cNvSpPr/>
            <p:nvPr/>
          </p:nvSpPr>
          <p:spPr>
            <a:xfrm>
              <a:off x="6243332" y="117679"/>
              <a:ext cx="3405730" cy="2079248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C60D7F65-4C35-8B11-7D7E-3C999B5C76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243332" y="156469"/>
              <a:ext cx="3407603" cy="2082611"/>
              <a:chOff x="5704" y="86"/>
              <a:chExt cx="1819" cy="1238"/>
            </a:xfrm>
          </p:grpSpPr>
          <p:sp>
            <p:nvSpPr>
              <p:cNvPr id="17" name="AutoShape 3">
                <a:extLst>
                  <a:ext uri="{FF2B5EF4-FFF2-40B4-BE49-F238E27FC236}">
                    <a16:creationId xmlns:a16="http://schemas.microsoft.com/office/drawing/2014/main" id="{29D3C094-BC16-F8A3-0942-B1AA56ACE6F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704" y="86"/>
                <a:ext cx="1818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pic>
            <p:nvPicPr>
              <p:cNvPr id="18" name="Picture 5">
                <a:extLst>
                  <a:ext uri="{FF2B5EF4-FFF2-40B4-BE49-F238E27FC236}">
                    <a16:creationId xmlns:a16="http://schemas.microsoft.com/office/drawing/2014/main" id="{392F721F-B856-7DB0-BA91-925B961776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94" t="72148"/>
              <a:stretch/>
            </p:blipFill>
            <p:spPr bwMode="auto">
              <a:xfrm>
                <a:off x="5968" y="979"/>
                <a:ext cx="155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117B1D3-9BD6-D791-A061-E83DC9431267}"/>
              </a:ext>
            </a:extLst>
          </p:cNvPr>
          <p:cNvSpPr/>
          <p:nvPr/>
        </p:nvSpPr>
        <p:spPr>
          <a:xfrm>
            <a:off x="6096000" y="181317"/>
            <a:ext cx="1853876" cy="1471245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4C2A015-04F2-0880-F45E-8D88D3CE2039}"/>
              </a:ext>
            </a:extLst>
          </p:cNvPr>
          <p:cNvSpPr txBox="1"/>
          <p:nvPr/>
        </p:nvSpPr>
        <p:spPr>
          <a:xfrm>
            <a:off x="87981" y="1184988"/>
            <a:ext cx="500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硬件化三角形与光线求交的过程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EEC17C-8772-F18A-305F-92521973C6C5}"/>
              </a:ext>
            </a:extLst>
          </p:cNvPr>
          <p:cNvSpPr txBox="1"/>
          <p:nvPr/>
        </p:nvSpPr>
        <p:spPr>
          <a:xfrm>
            <a:off x="415210" y="4062592"/>
            <a:ext cx="374157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IST1:</a:t>
            </a:r>
            <a:r>
              <a:rPr lang="zh-CN" altLang="en-US" dirty="0"/>
              <a:t> </a:t>
            </a:r>
            <a:r>
              <a:rPr lang="en-US" altLang="zh-CN" dirty="0"/>
              <a:t>(a)</a:t>
            </a:r>
            <a:r>
              <a:rPr lang="zh-CN" altLang="en-US" dirty="0"/>
              <a:t>过程</a:t>
            </a:r>
            <a:r>
              <a:rPr lang="en-US" altLang="zh-CN" dirty="0"/>
              <a:t>,</a:t>
            </a:r>
            <a:r>
              <a:rPr lang="zh-CN" altLang="en-US" dirty="0"/>
              <a:t>判断光线与三角形所在的平面是否相交</a:t>
            </a:r>
            <a:r>
              <a:rPr lang="en-US" altLang="zh-CN" dirty="0"/>
              <a:t>,</a:t>
            </a:r>
            <a:r>
              <a:rPr lang="zh-CN" altLang="en-US" dirty="0"/>
              <a:t>得到</a:t>
            </a:r>
            <a:r>
              <a:rPr lang="en-US" altLang="zh-CN" dirty="0"/>
              <a:t>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5F97C5-4BD2-0CF6-F48C-EDF502757D3E}"/>
              </a:ext>
            </a:extLst>
          </p:cNvPr>
          <p:cNvSpPr txBox="1"/>
          <p:nvPr/>
        </p:nvSpPr>
        <p:spPr>
          <a:xfrm>
            <a:off x="415209" y="4783827"/>
            <a:ext cx="374157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IST2: (b)</a:t>
            </a:r>
            <a:r>
              <a:rPr lang="zh-CN" altLang="en-US" dirty="0"/>
              <a:t>过程</a:t>
            </a:r>
            <a:r>
              <a:rPr lang="en-US" altLang="zh-CN" dirty="0"/>
              <a:t>,</a:t>
            </a:r>
            <a:r>
              <a:rPr lang="zh-CN" altLang="en-US" dirty="0"/>
              <a:t>计算交点的关于三角形的重心坐标</a:t>
            </a:r>
            <a:r>
              <a:rPr lang="en-US" altLang="zh-CN" dirty="0"/>
              <a:t>,</a:t>
            </a:r>
            <a:r>
              <a:rPr lang="zh-CN" altLang="en-US" dirty="0"/>
              <a:t> 计算</a:t>
            </a:r>
            <a:r>
              <a:rPr lang="en-US" altLang="zh-CN" dirty="0"/>
              <a:t>u</a:t>
            </a:r>
            <a:r>
              <a:rPr lang="zh-CN" altLang="en-US" dirty="0"/>
              <a:t>，判断是否</a:t>
            </a:r>
            <a:r>
              <a:rPr lang="en-US" altLang="zh-CN" dirty="0"/>
              <a:t>u</a:t>
            </a:r>
            <a:r>
              <a:rPr lang="zh-CN" altLang="en-US" dirty="0"/>
              <a:t>∈</a:t>
            </a:r>
            <a:r>
              <a:rPr lang="en-US" altLang="zh-CN" dirty="0"/>
              <a:t>[0,1]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0A585C-261A-ED93-2E4B-D932FBA588B5}"/>
              </a:ext>
            </a:extLst>
          </p:cNvPr>
          <p:cNvSpPr txBox="1"/>
          <p:nvPr/>
        </p:nvSpPr>
        <p:spPr>
          <a:xfrm>
            <a:off x="415211" y="5738327"/>
            <a:ext cx="374157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IST3: (c)</a:t>
            </a:r>
            <a:r>
              <a:rPr lang="zh-CN" altLang="en-US" dirty="0"/>
              <a:t>过程</a:t>
            </a:r>
            <a:r>
              <a:rPr lang="en-US" altLang="zh-CN" dirty="0"/>
              <a:t>,</a:t>
            </a:r>
            <a:r>
              <a:rPr lang="zh-CN" altLang="en-US" dirty="0"/>
              <a:t>计算重心坐标</a:t>
            </a:r>
            <a:r>
              <a:rPr lang="en-US" altLang="zh-CN" dirty="0"/>
              <a:t>v,</a:t>
            </a:r>
            <a:r>
              <a:rPr lang="zh-CN" altLang="en-US" dirty="0"/>
              <a:t>判断是否</a:t>
            </a:r>
            <a:r>
              <a:rPr lang="en-US" altLang="zh-CN" dirty="0"/>
              <a:t>v</a:t>
            </a:r>
            <a:r>
              <a:rPr lang="zh-CN" altLang="en-US" dirty="0"/>
              <a:t>∈</a:t>
            </a:r>
            <a:r>
              <a:rPr lang="en-US" altLang="zh-CN" dirty="0"/>
              <a:t>[0,1]</a:t>
            </a:r>
          </a:p>
          <a:p>
            <a:r>
              <a:rPr lang="zh-CN" altLang="en-US" dirty="0"/>
              <a:t>向</a:t>
            </a:r>
            <a:r>
              <a:rPr lang="en-US" altLang="zh-CN" dirty="0"/>
              <a:t>Shader</a:t>
            </a:r>
            <a:r>
              <a:rPr lang="zh-CN" altLang="en-US" dirty="0"/>
              <a:t>模块返回</a:t>
            </a:r>
            <a:r>
              <a:rPr lang="en-US" altLang="zh-CN" dirty="0" err="1"/>
              <a:t>t,u,v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46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3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744E9C-8369-1F0E-5589-7A4DA0FD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60"/>
            <a:ext cx="10515600" cy="813732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2.</a:t>
            </a:r>
            <a:r>
              <a:rPr lang="zh-CN" altLang="en-US" sz="4000" dirty="0"/>
              <a:t>设计：多栈结构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90B83CD-8B9A-6B5C-3C3E-9C06758BF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0331" y="1991633"/>
            <a:ext cx="5867775" cy="3630613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C53A38A-C534-A131-DC71-D6EED6405D52}"/>
              </a:ext>
            </a:extLst>
          </p:cNvPr>
          <p:cNvSpPr txBox="1"/>
          <p:nvPr/>
        </p:nvSpPr>
        <p:spPr>
          <a:xfrm>
            <a:off x="0" y="1015198"/>
            <a:ext cx="984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通过</a:t>
            </a:r>
            <a:r>
              <a:rPr lang="en-US" altLang="zh-CN" dirty="0"/>
              <a:t>LUT</a:t>
            </a:r>
            <a:r>
              <a:rPr lang="zh-CN" altLang="en-US" dirty="0"/>
              <a:t>（</a:t>
            </a:r>
            <a:r>
              <a:rPr lang="en-US" altLang="zh-CN" dirty="0"/>
              <a:t>Look Up Table</a:t>
            </a:r>
            <a:r>
              <a:rPr lang="zh-CN" altLang="en-US" dirty="0"/>
              <a:t>）与多栈设计，同时发射多个光线，</a:t>
            </a:r>
            <a:endParaRPr lang="en-US" altLang="zh-CN" dirty="0"/>
          </a:p>
          <a:p>
            <a:r>
              <a:rPr lang="zh-CN" altLang="en-US" dirty="0"/>
              <a:t>相较单栈设计，提升</a:t>
            </a:r>
            <a:r>
              <a:rPr lang="en-US" altLang="zh-CN" sz="1800" b="0" i="0" u="none" strike="noStrike" baseline="0" dirty="0">
                <a:latin typeface="URWPalladioL-Roma"/>
              </a:rPr>
              <a:t>9.99–20.78</a:t>
            </a:r>
            <a:r>
              <a:rPr lang="en-US" altLang="zh-CN" dirty="0">
                <a:latin typeface="URWPalladioL-Roma"/>
              </a:rPr>
              <a:t>x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107127-DFE9-BCCC-E308-A1103B3B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4" y="1846195"/>
            <a:ext cx="4609943" cy="489177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D50E33DC-05B9-C202-6F7A-877684B91C7A}"/>
              </a:ext>
            </a:extLst>
          </p:cNvPr>
          <p:cNvGrpSpPr/>
          <p:nvPr/>
        </p:nvGrpSpPr>
        <p:grpSpPr>
          <a:xfrm>
            <a:off x="973493" y="4292082"/>
            <a:ext cx="1918997" cy="2261118"/>
            <a:chOff x="973493" y="4292082"/>
            <a:chExt cx="1918997" cy="226111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B7AE045-8859-E987-5073-8CAE0B497C94}"/>
                </a:ext>
              </a:extLst>
            </p:cNvPr>
            <p:cNvSpPr/>
            <p:nvPr/>
          </p:nvSpPr>
          <p:spPr>
            <a:xfrm>
              <a:off x="1502228" y="4292082"/>
              <a:ext cx="1306285" cy="1679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828F064-C54E-2082-D95A-BBC82939DA7E}"/>
                </a:ext>
              </a:extLst>
            </p:cNvPr>
            <p:cNvSpPr/>
            <p:nvPr/>
          </p:nvSpPr>
          <p:spPr>
            <a:xfrm>
              <a:off x="1502228" y="4780384"/>
              <a:ext cx="1390262" cy="1679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6C3A7A6-48F3-5BF0-8512-9F6104F28FA0}"/>
                </a:ext>
              </a:extLst>
            </p:cNvPr>
            <p:cNvSpPr/>
            <p:nvPr/>
          </p:nvSpPr>
          <p:spPr>
            <a:xfrm>
              <a:off x="973493" y="6385249"/>
              <a:ext cx="1306285" cy="1679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CA03970-968E-6B62-4398-B86BF010CF54}"/>
              </a:ext>
            </a:extLst>
          </p:cNvPr>
          <p:cNvSpPr txBox="1"/>
          <p:nvPr/>
        </p:nvSpPr>
        <p:spPr>
          <a:xfrm>
            <a:off x="5533054" y="5622246"/>
            <a:ext cx="5495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每个光线将自己的内存地址送入</a:t>
            </a:r>
            <a:r>
              <a:rPr lang="en-US" altLang="zh-CN" dirty="0"/>
              <a:t>LUT</a:t>
            </a:r>
            <a:r>
              <a:rPr lang="zh-CN" altLang="en-US" dirty="0"/>
              <a:t>，来取得对应</a:t>
            </a:r>
            <a:r>
              <a:rPr lang="en-US" altLang="zh-CN" dirty="0"/>
              <a:t>stack</a:t>
            </a:r>
            <a:r>
              <a:rPr lang="zh-CN" altLang="en-US" dirty="0"/>
              <a:t>的索引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B4630FD5-2C24-0D10-C594-2A7705768C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94356" y="0"/>
            <a:ext cx="3097644" cy="1892686"/>
            <a:chOff x="5704" y="86"/>
            <a:chExt cx="1818" cy="1237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FBBEF4E6-D29C-FF3D-D911-2EC8AE688A9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04" y="86"/>
              <a:ext cx="1818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93915CF4-8F00-E823-0DE1-7FE749676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4" y="86"/>
              <a:ext cx="1819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C507648-2CBA-55C1-216A-B8A3CE5312F7}"/>
              </a:ext>
            </a:extLst>
          </p:cNvPr>
          <p:cNvGrpSpPr/>
          <p:nvPr/>
        </p:nvGrpSpPr>
        <p:grpSpPr>
          <a:xfrm>
            <a:off x="9092652" y="0"/>
            <a:ext cx="3099348" cy="1894380"/>
            <a:chOff x="9094356" y="0"/>
            <a:chExt cx="3099348" cy="189438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3556DB7-2598-34ED-ED4B-96DADBC78DA8}"/>
                </a:ext>
              </a:extLst>
            </p:cNvPr>
            <p:cNvSpPr/>
            <p:nvPr/>
          </p:nvSpPr>
          <p:spPr>
            <a:xfrm>
              <a:off x="9094356" y="0"/>
              <a:ext cx="3099348" cy="1892686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010ADD3B-2766-A8ED-B007-5B8A45E0774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094356" y="1694"/>
              <a:ext cx="3097644" cy="1892686"/>
              <a:chOff x="5704" y="86"/>
              <a:chExt cx="1818" cy="1237"/>
            </a:xfrm>
          </p:grpSpPr>
          <p:sp>
            <p:nvSpPr>
              <p:cNvPr id="20" name="AutoShape 3">
                <a:extLst>
                  <a:ext uri="{FF2B5EF4-FFF2-40B4-BE49-F238E27FC236}">
                    <a16:creationId xmlns:a16="http://schemas.microsoft.com/office/drawing/2014/main" id="{A19CE85D-7FEA-1672-B718-F7CC1A2E8BA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704" y="86"/>
                <a:ext cx="1818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pic>
            <p:nvPicPr>
              <p:cNvPr id="21" name="Picture 5">
                <a:extLst>
                  <a:ext uri="{FF2B5EF4-FFF2-40B4-BE49-F238E27FC236}">
                    <a16:creationId xmlns:a16="http://schemas.microsoft.com/office/drawing/2014/main" id="{7DD1BA43-54E7-7CC0-856A-A8B82C92B4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45" t="45464" r="55" b="30217"/>
              <a:stretch/>
            </p:blipFill>
            <p:spPr bwMode="auto">
              <a:xfrm>
                <a:off x="5961" y="649"/>
                <a:ext cx="1561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307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E8DA737-5B0B-B251-8A1F-8B5BF7098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3031" y="1756337"/>
            <a:ext cx="3987081" cy="2902449"/>
          </a:xfr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BEBAB913-39CD-AF9B-3C03-DCE71F834247}"/>
              </a:ext>
            </a:extLst>
          </p:cNvPr>
          <p:cNvSpPr txBox="1">
            <a:spLocks/>
          </p:cNvSpPr>
          <p:nvPr/>
        </p:nvSpPr>
        <p:spPr>
          <a:xfrm>
            <a:off x="0" y="-2060"/>
            <a:ext cx="10515600" cy="813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2.</a:t>
            </a:r>
            <a:r>
              <a:rPr lang="zh-CN" altLang="en-US" sz="4000" dirty="0"/>
              <a:t>设计：</a:t>
            </a:r>
            <a:r>
              <a:rPr lang="en-US" altLang="zh-CN" sz="4000" dirty="0"/>
              <a:t>Approximation Method for Reciprocal</a:t>
            </a:r>
            <a:endParaRPr lang="zh-CN" altLang="en-US" sz="4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50DDBB-E2CA-0A01-4A91-0723783809A2}"/>
              </a:ext>
            </a:extLst>
          </p:cNvPr>
          <p:cNvSpPr txBox="1"/>
          <p:nvPr/>
        </p:nvSpPr>
        <p:spPr>
          <a:xfrm>
            <a:off x="167949" y="1387005"/>
            <a:ext cx="8257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该设计</a:t>
            </a:r>
            <a:r>
              <a:rPr lang="zh-CN" altLang="en-US" sz="1800" b="0" i="0" u="none" strike="noStrike" baseline="0" dirty="0">
                <a:latin typeface="URWPalladioL-Roma"/>
              </a:rPr>
              <a:t>使用</a:t>
            </a:r>
            <a:r>
              <a:rPr lang="en-US" altLang="zh-CN" sz="1800" b="0" i="0" u="none" strike="noStrike" baseline="0" dirty="0">
                <a:latin typeface="URWPalladioL-Roma"/>
              </a:rPr>
              <a:t>Parabolic Synthesis</a:t>
            </a:r>
            <a:r>
              <a:rPr lang="zh-CN" altLang="en-US" sz="1800" b="0" i="0" u="none" strike="noStrike" baseline="0" dirty="0">
                <a:latin typeface="URWPalladioL-Roma"/>
              </a:rPr>
              <a:t>与二次插值结合的方法实现</a:t>
            </a:r>
            <a:r>
              <a:rPr lang="zh-CN" altLang="en-US" dirty="0">
                <a:latin typeface="URWPalladioL-Roma"/>
              </a:rPr>
              <a:t>浮点数</a:t>
            </a:r>
            <a:r>
              <a:rPr lang="zh-CN" altLang="en-US" sz="1800" b="0" i="0" u="none" strike="noStrike" baseline="0" dirty="0">
                <a:latin typeface="URWPalladioL-Roma"/>
              </a:rPr>
              <a:t>倒数计算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3546F8-37AF-F0F9-1149-73EA6D934BE5}"/>
              </a:ext>
            </a:extLst>
          </p:cNvPr>
          <p:cNvSpPr txBox="1"/>
          <p:nvPr/>
        </p:nvSpPr>
        <p:spPr>
          <a:xfrm>
            <a:off x="167949" y="919075"/>
            <a:ext cx="1073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计算光线与三角形的交点的重心坐标需要求一次倒数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F758EFD-71A9-3BC8-C6B6-EAD8B589D766}"/>
              </a:ext>
            </a:extLst>
          </p:cNvPr>
          <p:cNvGrpSpPr/>
          <p:nvPr/>
        </p:nvGrpSpPr>
        <p:grpSpPr>
          <a:xfrm>
            <a:off x="298578" y="5080673"/>
            <a:ext cx="7161246" cy="1613957"/>
            <a:chOff x="163285" y="2082141"/>
            <a:chExt cx="7161246" cy="161395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5B38B90-D95E-0743-68DF-65A7C013BA0A}"/>
                </a:ext>
              </a:extLst>
            </p:cNvPr>
            <p:cNvSpPr txBox="1"/>
            <p:nvPr/>
          </p:nvSpPr>
          <p:spPr>
            <a:xfrm>
              <a:off x="189721" y="2278706"/>
              <a:ext cx="620485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b="1" i="0" u="none" strike="noStrike" baseline="0" dirty="0">
                  <a:latin typeface="URWPalladioL-Roma"/>
                </a:rPr>
                <a:t>Parabolic Synthesis</a:t>
              </a:r>
              <a:r>
                <a:rPr lang="zh-CN" altLang="en-US" dirty="0">
                  <a:latin typeface="URWPalladioL-Roma"/>
                </a:rPr>
                <a:t>：</a:t>
              </a:r>
              <a:r>
                <a:rPr lang="zh-CN" altLang="en-US" sz="1800" b="0" i="0" u="none" strike="noStrike" baseline="0" dirty="0">
                  <a:latin typeface="URWPalladioL-Roma"/>
                </a:rPr>
                <a:t>是一种</a:t>
              </a:r>
              <a:r>
                <a:rPr lang="zh-CN" altLang="en-US" dirty="0">
                  <a:latin typeface="URWPalladioL-Roma"/>
                </a:rPr>
                <a:t>低开销、低时延的</a:t>
              </a:r>
              <a:r>
                <a:rPr lang="zh-CN" altLang="en-US" sz="1800" b="0" i="0" u="none" strike="noStrike" baseline="0" dirty="0">
                  <a:latin typeface="URWPalladioL-Roma"/>
                </a:rPr>
                <a:t>硬件近似方法，可以近似除法、三角函数、对数、平方根等函数。</a:t>
              </a:r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218D0C0-B605-C223-4D3B-7232058B9442}"/>
                </a:ext>
              </a:extLst>
            </p:cNvPr>
            <p:cNvSpPr txBox="1"/>
            <p:nvPr/>
          </p:nvSpPr>
          <p:spPr>
            <a:xfrm>
              <a:off x="167949" y="3025650"/>
              <a:ext cx="69139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0" i="0" u="none" strike="noStrike" baseline="0" dirty="0">
                  <a:latin typeface="URWPalladioL-Roma"/>
                </a:rPr>
                <a:t>并行求解多个子函数，每个函数都是二阶函数，最后通过乘法合成。</a:t>
              </a:r>
              <a:endParaRPr lang="zh-CN" altLang="en-US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88A1551-D59E-BFCD-EB71-9E305172431D}"/>
                </a:ext>
              </a:extLst>
            </p:cNvPr>
            <p:cNvSpPr/>
            <p:nvPr/>
          </p:nvSpPr>
          <p:spPr>
            <a:xfrm>
              <a:off x="163285" y="2082141"/>
              <a:ext cx="7161246" cy="1613957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BFA25CAC-24B5-0D6C-4302-B9D8421364D4}"/>
              </a:ext>
            </a:extLst>
          </p:cNvPr>
          <p:cNvSpPr txBox="1"/>
          <p:nvPr/>
        </p:nvSpPr>
        <p:spPr>
          <a:xfrm>
            <a:off x="438538" y="2132788"/>
            <a:ext cx="418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保留</a:t>
            </a:r>
            <a:r>
              <a:rPr lang="en-US" altLang="zh-CN" dirty="0"/>
              <a:t>Sign</a:t>
            </a:r>
            <a:r>
              <a:rPr lang="zh-CN" altLang="en-US" dirty="0"/>
              <a:t>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125EF8B-8C0C-2219-3E8F-9B6185424D5F}"/>
                  </a:ext>
                </a:extLst>
              </p:cNvPr>
              <p:cNvSpPr txBox="1"/>
              <p:nvPr/>
            </p:nvSpPr>
            <p:spPr>
              <a:xfrm>
                <a:off x="438538" y="2618570"/>
                <a:ext cx="459999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2.</a:t>
                </a:r>
                <a:r>
                  <a:rPr lang="zh-CN" altLang="en-US" dirty="0"/>
                  <a:t>对指数位取反：</a:t>
                </a:r>
                <a:endParaRPr lang="en-US" altLang="zh-CN" dirty="0"/>
              </a:p>
              <a:p>
                <a:r>
                  <a:rPr lang="en-US" altLang="zh-CN" dirty="0"/>
                  <a:t>  (1)</a:t>
                </a:r>
                <a:r>
                  <a:rPr lang="zh-CN" altLang="en-US" dirty="0"/>
                  <a:t> 去除偏移：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−127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(2) </a:t>
                </a:r>
                <a:r>
                  <a:rPr lang="zh-CN" altLang="en-US" dirty="0"/>
                  <a:t>取反符号再加偏移：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=127−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  (3) </a:t>
                </a:r>
                <a:r>
                  <a:rPr lang="zh-CN" altLang="en-US" dirty="0"/>
                  <a:t>组合得到：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=254 −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dirty="0"/>
                  <a:t>   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125EF8B-8C0C-2219-3E8F-9B6185424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8" y="2618570"/>
                <a:ext cx="4599992" cy="1477328"/>
              </a:xfrm>
              <a:prstGeom prst="rect">
                <a:avLst/>
              </a:prstGeom>
              <a:blipFill>
                <a:blip r:embed="rId3"/>
                <a:stretch>
                  <a:fillRect l="-1192" t="-2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0E8EB73F-2BE0-5E75-24F2-8EFAAED566CF}"/>
              </a:ext>
            </a:extLst>
          </p:cNvPr>
          <p:cNvSpPr txBox="1"/>
          <p:nvPr/>
        </p:nvSpPr>
        <p:spPr>
          <a:xfrm>
            <a:off x="438538" y="4034287"/>
            <a:ext cx="571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对</a:t>
            </a:r>
            <a:r>
              <a:rPr lang="en-US" altLang="zh-CN" dirty="0"/>
              <a:t>Significant</a:t>
            </a:r>
            <a:r>
              <a:rPr lang="zh-CN" altLang="en-US" dirty="0"/>
              <a:t>使用</a:t>
            </a:r>
            <a:r>
              <a:rPr lang="en-US" altLang="zh-CN" sz="1800" b="0" i="0" u="none" strike="noStrike" baseline="0" dirty="0">
                <a:latin typeface="URWPalladioL-Roma"/>
              </a:rPr>
              <a:t>Parabolic Synthesis </a:t>
            </a:r>
            <a:r>
              <a:rPr lang="zh-CN" altLang="en-US" sz="1800" b="0" i="0" u="none" strike="noStrike" baseline="0" dirty="0">
                <a:latin typeface="URWPalladioL-Roma"/>
              </a:rPr>
              <a:t>近似求倒数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96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D4AD6AE-1A23-7EB5-D997-04ABCC1CA37A}"/>
              </a:ext>
            </a:extLst>
          </p:cNvPr>
          <p:cNvSpPr txBox="1">
            <a:spLocks/>
          </p:cNvSpPr>
          <p:nvPr/>
        </p:nvSpPr>
        <p:spPr>
          <a:xfrm>
            <a:off x="0" y="-2060"/>
            <a:ext cx="10515600" cy="813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2.</a:t>
            </a:r>
            <a:r>
              <a:rPr lang="zh-CN" altLang="en-US" sz="4000" dirty="0"/>
              <a:t>设计：结果比较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77C33C-0AF9-6404-60B9-FFCBE1EB7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55" y="728105"/>
            <a:ext cx="7745963" cy="540179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5B7A91C-13F3-9CFA-983F-13EAD47CE463}"/>
              </a:ext>
            </a:extLst>
          </p:cNvPr>
          <p:cNvSpPr txBox="1"/>
          <p:nvPr/>
        </p:nvSpPr>
        <p:spPr>
          <a:xfrm>
            <a:off x="2993572" y="6351428"/>
            <a:ext cx="62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在性能与面积比上达到现有设计中的最高。</a:t>
            </a:r>
          </a:p>
        </p:txBody>
      </p:sp>
    </p:spTree>
    <p:extLst>
      <p:ext uri="{BB962C8B-B14F-4D97-AF65-F5344CB8AC3E}">
        <p14:creationId xmlns:p14="http://schemas.microsoft.com/office/powerpoint/2010/main" val="315793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CB40962-D4A1-90F8-28EC-EF93A02DBC73}"/>
              </a:ext>
            </a:extLst>
          </p:cNvPr>
          <p:cNvSpPr/>
          <p:nvPr/>
        </p:nvSpPr>
        <p:spPr>
          <a:xfrm>
            <a:off x="367197" y="3903650"/>
            <a:ext cx="8622265" cy="1637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D84275E-81D2-0AAD-9443-D3C78C24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3. </a:t>
            </a:r>
            <a:r>
              <a:rPr lang="zh-CN" altLang="en-US" sz="3600" dirty="0"/>
              <a:t>应用</a:t>
            </a:r>
            <a:r>
              <a:rPr lang="en-US" altLang="zh-CN" sz="3600" dirty="0"/>
              <a:t>:</a:t>
            </a:r>
            <a:r>
              <a:rPr lang="zh-CN" altLang="en-US" sz="3600" dirty="0"/>
              <a:t>加速电影特效制作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FE5E030-C886-11DD-FB6B-2AA2AA1F1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3"/>
          <a:stretch/>
        </p:blipFill>
        <p:spPr bwMode="auto">
          <a:xfrm>
            <a:off x="576943" y="4093873"/>
            <a:ext cx="3565848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6C9A8B7-B5DE-8435-B803-4455086AC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314" y="2947838"/>
            <a:ext cx="3205163" cy="520463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EFD4EF1-2E7C-0BAE-3C0C-0392E48E3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7"/>
          <a:stretch/>
        </p:blipFill>
        <p:spPr bwMode="auto">
          <a:xfrm>
            <a:off x="4634787" y="4068050"/>
            <a:ext cx="36957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8C651C6-49D4-BCF1-E6C2-13E302ABC3AD}"/>
              </a:ext>
            </a:extLst>
          </p:cNvPr>
          <p:cNvSpPr txBox="1"/>
          <p:nvPr/>
        </p:nvSpPr>
        <p:spPr>
          <a:xfrm>
            <a:off x="576943" y="6050856"/>
            <a:ext cx="9097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https://blogs.nvidia.com/blog/2019/12/10/rtx-autodesk-maya-arnold/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73A980-A94C-1989-E4A6-2C5C39A19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62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4246D-5FF9-C947-D037-EA66EFD1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399"/>
            <a:ext cx="10515600" cy="1325563"/>
          </a:xfrm>
        </p:spPr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应用</a:t>
            </a:r>
            <a:r>
              <a:rPr lang="en-US" altLang="zh-CN" dirty="0"/>
              <a:t>:</a:t>
            </a:r>
            <a:r>
              <a:rPr lang="zh-CN" altLang="en-US" dirty="0"/>
              <a:t>加速求解</a:t>
            </a:r>
            <a:r>
              <a:rPr lang="en-US" altLang="zh-CN" dirty="0"/>
              <a:t>KNN</a:t>
            </a:r>
            <a:r>
              <a:rPr lang="zh-CN" altLang="en-US" dirty="0"/>
              <a:t>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6487FB-39BD-EDF4-0810-1470D5822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8" y="1957255"/>
            <a:ext cx="6131767" cy="114042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zh-CN" altLang="en-US" sz="1800" dirty="0">
                <a:latin typeface="LinLibertineTB"/>
              </a:rPr>
              <a:t>利用</a:t>
            </a:r>
            <a:r>
              <a:rPr lang="en-US" altLang="zh-CN" sz="1800" dirty="0">
                <a:latin typeface="LinLibertineTB"/>
              </a:rPr>
              <a:t>Nvidia RTX</a:t>
            </a:r>
            <a:r>
              <a:rPr lang="zh-CN" altLang="en-US" sz="1800" dirty="0">
                <a:latin typeface="LinLibertineTB"/>
              </a:rPr>
              <a:t>系列显卡的</a:t>
            </a:r>
            <a:r>
              <a:rPr lang="en-US" altLang="zh-CN" sz="1800" dirty="0">
                <a:latin typeface="LinLibertineTB"/>
              </a:rPr>
              <a:t>RT Core </a:t>
            </a:r>
            <a:r>
              <a:rPr lang="zh-CN" altLang="en-US" sz="1800" dirty="0">
                <a:latin typeface="LinLibertineTB"/>
              </a:rPr>
              <a:t>单元的加速</a:t>
            </a:r>
            <a:r>
              <a:rPr lang="en-US" altLang="zh-CN" sz="1800" dirty="0">
                <a:latin typeface="LinLibertineTB"/>
              </a:rPr>
              <a:t>BVH</a:t>
            </a:r>
            <a:r>
              <a:rPr lang="zh-CN" altLang="en-US" sz="1800" dirty="0">
                <a:latin typeface="LinLibertineTB"/>
              </a:rPr>
              <a:t>求交功能，来对</a:t>
            </a:r>
            <a:r>
              <a:rPr lang="en-US" altLang="zh-CN" sz="1800" dirty="0">
                <a:latin typeface="LinLibertineTB"/>
              </a:rPr>
              <a:t>2/3</a:t>
            </a:r>
            <a:r>
              <a:rPr lang="zh-CN" altLang="en-US" sz="1800" dirty="0">
                <a:latin typeface="LinLibertineTB"/>
              </a:rPr>
              <a:t>维的</a:t>
            </a:r>
            <a:r>
              <a:rPr lang="en-US" altLang="zh-CN" sz="1800" dirty="0">
                <a:latin typeface="LinLibertineTB"/>
              </a:rPr>
              <a:t>KNN</a:t>
            </a:r>
            <a:r>
              <a:rPr lang="zh-CN" altLang="en-US" sz="1800" dirty="0">
                <a:latin typeface="LinLibertineTB"/>
              </a:rPr>
              <a:t>（</a:t>
            </a:r>
            <a:r>
              <a:rPr lang="en-US" altLang="zh-CN" sz="1800" dirty="0">
                <a:latin typeface="LinLibertineTB"/>
              </a:rPr>
              <a:t>K-Nearest Neighbors</a:t>
            </a:r>
            <a:r>
              <a:rPr lang="zh-CN" altLang="en-US" sz="1800" dirty="0">
                <a:latin typeface="LinLibertineTB"/>
              </a:rPr>
              <a:t>）  问题进行求解。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8A5315-7643-C225-1FC1-92A1D5377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59"/>
          <a:stretch/>
        </p:blipFill>
        <p:spPr>
          <a:xfrm>
            <a:off x="4868029" y="3413239"/>
            <a:ext cx="2232008" cy="293395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4C611D6-4D20-0EE3-5E7E-BD98DC170BCC}"/>
              </a:ext>
            </a:extLst>
          </p:cNvPr>
          <p:cNvSpPr txBox="1"/>
          <p:nvPr/>
        </p:nvSpPr>
        <p:spPr>
          <a:xfrm>
            <a:off x="620106" y="6254825"/>
            <a:ext cx="278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位置</a:t>
            </a:r>
            <a:r>
              <a:rPr lang="en-US" altLang="zh-CN" dirty="0"/>
              <a:t>Q</a:t>
            </a:r>
            <a:r>
              <a:rPr lang="zh-CN" altLang="en-US" dirty="0"/>
              <a:t>半径</a:t>
            </a:r>
            <a:r>
              <a:rPr lang="en-US" altLang="zh-CN" dirty="0"/>
              <a:t>R</a:t>
            </a:r>
            <a:r>
              <a:rPr lang="zh-CN" altLang="en-US" dirty="0"/>
              <a:t>中有几个点？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D54EE27-8A0F-1251-2ED7-E238E9B51AA9}"/>
              </a:ext>
            </a:extLst>
          </p:cNvPr>
          <p:cNvSpPr txBox="1"/>
          <p:nvPr/>
        </p:nvSpPr>
        <p:spPr>
          <a:xfrm>
            <a:off x="4525783" y="6254824"/>
            <a:ext cx="3310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Q</a:t>
            </a:r>
            <a:r>
              <a:rPr lang="zh-CN" altLang="en-US" dirty="0"/>
              <a:t>位置在几个半径为</a:t>
            </a:r>
            <a:r>
              <a:rPr lang="en-US" altLang="zh-CN" dirty="0"/>
              <a:t>R</a:t>
            </a:r>
            <a:r>
              <a:rPr lang="zh-CN" altLang="en-US" dirty="0"/>
              <a:t>的球中</a:t>
            </a: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E21F6787-3FB6-05FD-FA13-88CB711E3C9F}"/>
              </a:ext>
            </a:extLst>
          </p:cNvPr>
          <p:cNvSpPr/>
          <p:nvPr/>
        </p:nvSpPr>
        <p:spPr>
          <a:xfrm>
            <a:off x="3400628" y="6291429"/>
            <a:ext cx="925107" cy="296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3A0D11-37EC-1C8A-3B64-56E1546A2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009"/>
          <a:stretch/>
        </p:blipFill>
        <p:spPr>
          <a:xfrm>
            <a:off x="842743" y="3192239"/>
            <a:ext cx="1951653" cy="293395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D7DD30B-BF89-E44A-4EEA-05520990AB92}"/>
              </a:ext>
            </a:extLst>
          </p:cNvPr>
          <p:cNvSpPr txBox="1"/>
          <p:nvPr/>
        </p:nvSpPr>
        <p:spPr>
          <a:xfrm>
            <a:off x="3400628" y="5977861"/>
            <a:ext cx="92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等价于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44DB973-3C8C-C644-E35C-ADEDFF77D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690" y="1081103"/>
            <a:ext cx="4728031" cy="175230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5742460-6D26-5282-8B91-A2542E9E48AA}"/>
              </a:ext>
            </a:extLst>
          </p:cNvPr>
          <p:cNvSpPr txBox="1"/>
          <p:nvPr/>
        </p:nvSpPr>
        <p:spPr>
          <a:xfrm>
            <a:off x="456422" y="1172442"/>
            <a:ext cx="6223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LinLibertineTB"/>
              </a:rPr>
              <a:t>RTNN: Accelerating Neighbor Search Using Hardware Ray Tracing  (</a:t>
            </a:r>
            <a:r>
              <a:rPr lang="en-US" altLang="zh-CN" sz="1800" b="0" i="0" u="none" strike="noStrike" baseline="0" dirty="0" err="1">
                <a:latin typeface="LinLibertineTB"/>
              </a:rPr>
              <a:t>PPoPP</a:t>
            </a:r>
            <a:r>
              <a:rPr lang="en-US" altLang="zh-CN" sz="1800" b="0" i="0" u="none" strike="noStrike" baseline="0" dirty="0">
                <a:latin typeface="LinLibertineTB"/>
              </a:rPr>
              <a:t> 2022 </a:t>
            </a:r>
            <a:r>
              <a:rPr lang="zh-CN" altLang="en-US" sz="1800" b="0" i="0" u="none" strike="noStrike" baseline="0" dirty="0">
                <a:latin typeface="LinLibertineTB"/>
              </a:rPr>
              <a:t>：并行计算顶会</a:t>
            </a:r>
            <a:r>
              <a:rPr lang="en-US" altLang="zh-CN" sz="1800" b="0" i="0" u="none" strike="noStrike" baseline="0" dirty="0">
                <a:latin typeface="LinLibertineTB"/>
              </a:rPr>
              <a:t>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B027E50-A442-B52C-9105-F80EDDF647BB}"/>
              </a:ext>
            </a:extLst>
          </p:cNvPr>
          <p:cNvSpPr/>
          <p:nvPr/>
        </p:nvSpPr>
        <p:spPr>
          <a:xfrm>
            <a:off x="6942794" y="830424"/>
            <a:ext cx="5187821" cy="236181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7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9" grpId="0" animBg="1"/>
      <p:bldP spid="11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14BA85-CA6A-972F-8FA7-BE44C31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7F8C4-FBCD-CABC-8DB8-1381BE19B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8" y="1325563"/>
            <a:ext cx="10687812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随着芯片工艺制程的推进，以及芯片设计的进步，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使得硬件加速的光线追踪达到</a:t>
            </a:r>
            <a:r>
              <a:rPr lang="zh-CN" altLang="en-US" dirty="0">
                <a:solidFill>
                  <a:schemeClr val="accent1"/>
                </a:solidFill>
              </a:rPr>
              <a:t>实时效果</a:t>
            </a:r>
            <a:r>
              <a:rPr lang="zh-CN" altLang="en-US" dirty="0"/>
              <a:t>成为可能。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2AE3C5E-75F3-A192-3480-620B5CFD5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70" y="2991238"/>
            <a:ext cx="762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67BDACA-D27D-40B9-4137-2C8060F85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863" y="444603"/>
            <a:ext cx="3286125" cy="29813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300C215-8359-5A3A-D72E-8DD89610133B}"/>
              </a:ext>
            </a:extLst>
          </p:cNvPr>
          <p:cNvSpPr txBox="1"/>
          <p:nvPr/>
        </p:nvSpPr>
        <p:spPr>
          <a:xfrm>
            <a:off x="711654" y="2298509"/>
            <a:ext cx="65796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dirty="0"/>
              <a:t>实际使用时，使用</a:t>
            </a:r>
            <a:r>
              <a:rPr lang="en-US" altLang="zh-CN" dirty="0"/>
              <a:t>Vulkan/DX12</a:t>
            </a:r>
            <a:r>
              <a:rPr lang="zh-CN" altLang="en-US" dirty="0"/>
              <a:t>，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首先使用</a:t>
            </a:r>
            <a:r>
              <a:rPr lang="en-US" altLang="zh-CN" dirty="0"/>
              <a:t>G</a:t>
            </a:r>
            <a:r>
              <a:rPr lang="en-US" altLang="zh-CN"/>
              <a:t>PU</a:t>
            </a:r>
            <a:r>
              <a:rPr lang="zh-CN" altLang="en-US" dirty="0"/>
              <a:t>构建加速结构（</a:t>
            </a:r>
            <a:r>
              <a:rPr lang="en-US" altLang="zh-CN" dirty="0"/>
              <a:t>BVH</a:t>
            </a:r>
            <a:r>
              <a:rPr lang="zh-CN" altLang="en-US" dirty="0"/>
              <a:t>），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然后编写</a:t>
            </a:r>
            <a:r>
              <a:rPr lang="en-US" altLang="zh-CN" dirty="0"/>
              <a:t>5</a:t>
            </a:r>
            <a:r>
              <a:rPr lang="zh-CN" altLang="en-US" dirty="0"/>
              <a:t>个</a:t>
            </a:r>
            <a:r>
              <a:rPr lang="en-US" altLang="zh-CN" dirty="0"/>
              <a:t>shader</a:t>
            </a:r>
            <a:r>
              <a:rPr lang="zh-CN" altLang="en-US" dirty="0"/>
              <a:t>程序即可使用：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Ray Generation</a:t>
            </a:r>
            <a:r>
              <a:rPr lang="zh-CN" altLang="en-US" dirty="0"/>
              <a:t>、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Any Hit</a:t>
            </a:r>
            <a:r>
              <a:rPr lang="zh-CN" altLang="en-US" dirty="0"/>
              <a:t>、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Intersection</a:t>
            </a:r>
            <a:r>
              <a:rPr lang="zh-CN" altLang="en-US" dirty="0"/>
              <a:t>、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Miss</a:t>
            </a:r>
            <a:r>
              <a:rPr lang="zh-CN" altLang="en-US" dirty="0"/>
              <a:t>和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Closest Hit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E219F1-C0CD-8A9E-E7CF-D8483EC066A5}"/>
              </a:ext>
            </a:extLst>
          </p:cNvPr>
          <p:cNvSpPr txBox="1"/>
          <p:nvPr/>
        </p:nvSpPr>
        <p:spPr>
          <a:xfrm>
            <a:off x="549146" y="5949111"/>
            <a:ext cx="470865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dirty="0"/>
              <a:t>演示 ：</a:t>
            </a:r>
            <a:r>
              <a:rPr lang="en-US" altLang="zh-CN" dirty="0"/>
              <a:t>NVIDIA Vulkan Ray Tracing Tutorials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567D042-040B-4CA5-700D-83AEAD29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应用</a:t>
            </a:r>
            <a:r>
              <a:rPr lang="en-US" altLang="zh-CN" dirty="0"/>
              <a:t>:</a:t>
            </a:r>
            <a:r>
              <a:rPr lang="zh-CN" altLang="en-US" dirty="0"/>
              <a:t>实时光线追踪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B8E9F46-907C-32B7-EBC8-DA4384B14F19}"/>
              </a:ext>
            </a:extLst>
          </p:cNvPr>
          <p:cNvSpPr txBox="1"/>
          <p:nvPr/>
        </p:nvSpPr>
        <p:spPr>
          <a:xfrm>
            <a:off x="797379" y="1325563"/>
            <a:ext cx="6223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渲染器、游戏</a:t>
            </a:r>
          </a:p>
        </p:txBody>
      </p:sp>
    </p:spTree>
    <p:extLst>
      <p:ext uri="{BB962C8B-B14F-4D97-AF65-F5344CB8AC3E}">
        <p14:creationId xmlns:p14="http://schemas.microsoft.com/office/powerpoint/2010/main" val="2803421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5B057-A422-01B2-26B4-0C8CD313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75FD18-8FE7-8275-507E-E472F5AA0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i="0" dirty="0">
                <a:solidFill>
                  <a:srgbClr val="121212"/>
                </a:solidFill>
                <a:effectLst/>
                <a:latin typeface="-apple-system"/>
              </a:rPr>
              <a:t>一篇光线追踪的入门 </a:t>
            </a:r>
            <a:endParaRPr lang="en-US" altLang="zh-CN" i="0" dirty="0">
              <a:solidFill>
                <a:srgbClr val="121212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n-US" altLang="zh-CN" dirty="0">
                <a:hlinkClick r:id="rId2"/>
              </a:rPr>
              <a:t>https://zhuanlan.zhihu.com/p/41269520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https://github.com/nvpro-samples/vk_raytracing_tutorial_KHR</a:t>
            </a:r>
            <a:endParaRPr lang="en-US" altLang="zh-CN" dirty="0"/>
          </a:p>
          <a:p>
            <a:r>
              <a:rPr lang="zh-CN" altLang="en-US" dirty="0"/>
              <a:t>深入</a:t>
            </a:r>
            <a:r>
              <a:rPr lang="en-US" altLang="zh-CN" dirty="0"/>
              <a:t>GPU</a:t>
            </a:r>
            <a:r>
              <a:rPr lang="zh-CN" altLang="en-US" dirty="0"/>
              <a:t>硬件架构及运行机制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>
                <a:hlinkClick r:id="rId4"/>
              </a:rPr>
              <a:t>https://www.cnblogs.com/timlly/p/11471507.html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73920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97A3F-ECF7-AEE5-3860-0DA08C7B1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谢谢！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B9F37BC-27D1-C471-D9DD-5865FDA3C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4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1273F-50B8-D147-61FA-878A5A34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92E50-98C6-25A3-3056-5CCF3946E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硬件加速光线追踪的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原理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设计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28778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AC4C8-7476-CCD9-1575-3C1D44F7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原理：什么是</a:t>
            </a:r>
            <a:r>
              <a:rPr lang="zh-CN" altLang="en-US" dirty="0">
                <a:solidFill>
                  <a:schemeClr val="accent1"/>
                </a:solidFill>
              </a:rPr>
              <a:t>光线追踪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459BF3-3CFC-E4B9-F51E-4D3EB3CBB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光路可逆</a:t>
            </a:r>
            <a:endParaRPr lang="en-US" altLang="zh-CN" dirty="0"/>
          </a:p>
          <a:p>
            <a:r>
              <a:rPr lang="zh-CN" altLang="en-US"/>
              <a:t>蒙特卡洛积分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0B8FB0-B76A-8FCD-ACCD-ADB645E42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489" y="1690688"/>
            <a:ext cx="6263563" cy="41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2E9F2A-5A03-B62D-E52B-F78B0687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59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1.</a:t>
            </a:r>
            <a:r>
              <a:rPr lang="zh-CN" altLang="en-US" sz="3600" dirty="0"/>
              <a:t>原理：什么是</a:t>
            </a:r>
            <a:r>
              <a:rPr lang="zh-CN" altLang="en-US" sz="3600" dirty="0">
                <a:solidFill>
                  <a:schemeClr val="accent1"/>
                </a:solidFill>
              </a:rPr>
              <a:t>硬件加速</a:t>
            </a:r>
            <a:r>
              <a:rPr lang="zh-CN" altLang="en-US" sz="3600" dirty="0"/>
              <a:t>的光线追踪</a:t>
            </a:r>
            <a:r>
              <a:rPr lang="en-US" altLang="zh-CN" sz="3600" dirty="0"/>
              <a:t>?</a:t>
            </a:r>
            <a:endParaRPr lang="zh-CN" altLang="en-US" sz="3600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4D469CA3-AF24-8360-C2EC-A767F8E49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021" y="2318911"/>
            <a:ext cx="8134033" cy="2469832"/>
          </a:xfr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EE37704-0F41-83DF-1DCA-992ED52CC8DB}"/>
              </a:ext>
            </a:extLst>
          </p:cNvPr>
          <p:cNvSpPr txBox="1"/>
          <p:nvPr/>
        </p:nvSpPr>
        <p:spPr>
          <a:xfrm>
            <a:off x="595605" y="558377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绝大部分时间都用于</a:t>
            </a:r>
            <a:r>
              <a:rPr lang="en-US" altLang="zh-CN" dirty="0">
                <a:solidFill>
                  <a:srgbClr val="FF0000"/>
                </a:solidFill>
              </a:rPr>
              <a:t>Trace</a:t>
            </a:r>
            <a:r>
              <a:rPr lang="zh-CN" altLang="en-US" dirty="0"/>
              <a:t>！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243B742-5108-130E-A216-744B346C7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736" y="54922"/>
            <a:ext cx="3135709" cy="208611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227DA78-E403-BE3D-1950-1233F8DB2747}"/>
              </a:ext>
            </a:extLst>
          </p:cNvPr>
          <p:cNvSpPr txBox="1"/>
          <p:nvPr/>
        </p:nvSpPr>
        <p:spPr>
          <a:xfrm>
            <a:off x="595605" y="5061223"/>
            <a:ext cx="1001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i="0" u="none" strike="noStrike" baseline="0" dirty="0">
                <a:solidFill>
                  <a:srgbClr val="131413"/>
                </a:solidFill>
                <a:latin typeface="MyriadPro-SemiboldSemiCn"/>
              </a:rPr>
              <a:t>(</a:t>
            </a:r>
            <a:r>
              <a:rPr lang="zh-CN" altLang="en-US" sz="1800" i="0" u="none" strike="noStrike" baseline="0" dirty="0">
                <a:solidFill>
                  <a:srgbClr val="131413"/>
                </a:solidFill>
                <a:latin typeface="MyriadPro-SemiboldSemiCn"/>
              </a:rPr>
              <a:t>统计图</a:t>
            </a:r>
            <a:r>
              <a:rPr lang="zh-CN" altLang="en-US" dirty="0">
                <a:solidFill>
                  <a:srgbClr val="131413"/>
                </a:solidFill>
                <a:latin typeface="MyriadPro-SemiboldSemiCn"/>
              </a:rPr>
              <a:t>来自论文</a:t>
            </a:r>
            <a:r>
              <a:rPr lang="en-US" altLang="zh-CN" sz="1800" i="0" u="none" strike="noStrike" baseline="0" dirty="0">
                <a:solidFill>
                  <a:srgbClr val="131413"/>
                </a:solidFill>
                <a:latin typeface="MyriadPro-SemiboldSemiCn"/>
              </a:rPr>
              <a:t>: A detailed study of ray tracing performance: render time and energy cost)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2545D8E-6DB5-DF32-8AB2-CD321694003C}"/>
              </a:ext>
            </a:extLst>
          </p:cNvPr>
          <p:cNvSpPr txBox="1"/>
          <p:nvPr/>
        </p:nvSpPr>
        <p:spPr>
          <a:xfrm>
            <a:off x="595605" y="5975516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硬件加速光追的</a:t>
            </a:r>
            <a:r>
              <a:rPr lang="zh-CN" altLang="en-US" dirty="0">
                <a:solidFill>
                  <a:schemeClr val="accent1"/>
                </a:solidFill>
              </a:rPr>
              <a:t>本质</a:t>
            </a:r>
            <a:r>
              <a:rPr lang="zh-CN" altLang="en-US" dirty="0"/>
              <a:t>就是对</a:t>
            </a:r>
            <a:r>
              <a:rPr lang="en-US" altLang="zh-CN" dirty="0"/>
              <a:t>Trace</a:t>
            </a:r>
            <a:r>
              <a:rPr lang="zh-CN" altLang="en-US" dirty="0"/>
              <a:t>过程加速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D456DF-56E1-76DC-41CF-BD16405B6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009" y="887919"/>
            <a:ext cx="1083257" cy="13255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DB40D22-3409-2AF3-4CD9-0DB81D2DA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833" y="937955"/>
            <a:ext cx="996724" cy="127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02A9CB-46CF-85CD-D556-5BDFB872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原理：如何加速</a:t>
            </a:r>
            <a:r>
              <a:rPr lang="en-US" altLang="zh-CN" dirty="0">
                <a:solidFill>
                  <a:schemeClr val="accent1"/>
                </a:solidFill>
              </a:rPr>
              <a:t>Trace</a:t>
            </a:r>
            <a:r>
              <a:rPr lang="zh-CN" altLang="en-US" dirty="0"/>
              <a:t>过程</a:t>
            </a:r>
            <a:r>
              <a:rPr lang="en-US" altLang="zh-CN" dirty="0"/>
              <a:t>?</a:t>
            </a:r>
            <a:endParaRPr lang="zh-CN" altLang="en-US" dirty="0"/>
          </a:p>
        </p:txBody>
      </p:sp>
      <p:pic>
        <p:nvPicPr>
          <p:cNvPr id="4" name="Picture 2" descr="A graphical illustration of how BVH works. (Image Source: NVIDIA)">
            <a:extLst>
              <a:ext uri="{FF2B5EF4-FFF2-40B4-BE49-F238E27FC236}">
                <a16:creationId xmlns:a16="http://schemas.microsoft.com/office/drawing/2014/main" id="{1B58C3CC-B644-D186-3D85-D339AC41E0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3" y="4349812"/>
            <a:ext cx="4223657" cy="236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452D005-258F-F7BA-FE55-EF6261BA4A6D}"/>
              </a:ext>
            </a:extLst>
          </p:cNvPr>
          <p:cNvSpPr txBox="1"/>
          <p:nvPr/>
        </p:nvSpPr>
        <p:spPr>
          <a:xfrm>
            <a:off x="504435" y="4609105"/>
            <a:ext cx="6579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BVH</a:t>
            </a:r>
            <a:r>
              <a:rPr lang="zh-CN" altLang="en-US" dirty="0"/>
              <a:t>比起</a:t>
            </a:r>
            <a:r>
              <a:rPr lang="en-US" altLang="zh-CN" dirty="0" err="1"/>
              <a:t>Kd</a:t>
            </a:r>
            <a:r>
              <a:rPr lang="en-US" altLang="zh-CN" dirty="0"/>
              <a:t>-tree</a:t>
            </a:r>
            <a:r>
              <a:rPr lang="zh-CN" altLang="en-US" dirty="0"/>
              <a:t>需要更小的内存带宽，更紧凑的遍历状态，成为了光追加速结构的</a:t>
            </a:r>
            <a:r>
              <a:rPr lang="zh-CN" altLang="en-US" dirty="0">
                <a:solidFill>
                  <a:schemeClr val="accent1"/>
                </a:solidFill>
              </a:rPr>
              <a:t>事实标准</a:t>
            </a:r>
            <a:r>
              <a:rPr lang="en-US" altLang="zh-CN" dirty="0"/>
              <a:t>(Vulkan/DirectX12)</a:t>
            </a:r>
            <a:endParaRPr lang="en-US" altLang="zh-CN" dirty="0">
              <a:solidFill>
                <a:schemeClr val="accent1"/>
              </a:solidFill>
            </a:endParaRPr>
          </a:p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798F80B-C275-AEA5-6440-38C56B2278B3}"/>
              </a:ext>
            </a:extLst>
          </p:cNvPr>
          <p:cNvSpPr txBox="1"/>
          <p:nvPr/>
        </p:nvSpPr>
        <p:spPr>
          <a:xfrm>
            <a:off x="504435" y="2189073"/>
            <a:ext cx="799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需要一种空间划分方法，来快速确定光线与片元是否发生相交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54C8AB-5CBA-866E-C091-6CE20AD00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808" y="2225285"/>
            <a:ext cx="1985158" cy="18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53059E3-1858-DA35-3EA2-135F2B8B6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745" y="0"/>
            <a:ext cx="3135709" cy="208611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479741E-CD16-35E8-124E-4FF6E4F78E94}"/>
              </a:ext>
            </a:extLst>
          </p:cNvPr>
          <p:cNvSpPr txBox="1"/>
          <p:nvPr/>
        </p:nvSpPr>
        <p:spPr>
          <a:xfrm>
            <a:off x="504435" y="3085298"/>
            <a:ext cx="6223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err="1"/>
              <a:t>Kd</a:t>
            </a:r>
            <a:r>
              <a:rPr lang="en-US" altLang="zh-CN" dirty="0"/>
              <a:t>-tree(k-dimensional tree)</a:t>
            </a:r>
            <a:r>
              <a:rPr lang="zh-CN" altLang="en-US" dirty="0"/>
              <a:t>：不断使用超平面将空间分为两个子空间。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9D0EC58-AD8B-9B21-E101-17874ABA5337}"/>
              </a:ext>
            </a:extLst>
          </p:cNvPr>
          <p:cNvSpPr txBox="1"/>
          <p:nvPr/>
        </p:nvSpPr>
        <p:spPr>
          <a:xfrm>
            <a:off x="504435" y="3784842"/>
            <a:ext cx="6223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2.  BVH(Bounding volume hierarchy):</a:t>
            </a:r>
            <a:r>
              <a:rPr lang="zh-CN" altLang="en-US" dirty="0"/>
              <a:t>使用嵌套的包围盒将空间细分成更小的子空间。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07F90F-75E6-CDA1-7567-3324E90BE44D}"/>
              </a:ext>
            </a:extLst>
          </p:cNvPr>
          <p:cNvSpPr txBox="1"/>
          <p:nvPr/>
        </p:nvSpPr>
        <p:spPr>
          <a:xfrm>
            <a:off x="504435" y="1786899"/>
            <a:ext cx="657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直接遍历需要时间复杂度为</a:t>
            </a:r>
            <a:r>
              <a:rPr lang="en-US" altLang="zh-CN" dirty="0">
                <a:solidFill>
                  <a:srgbClr val="FF0000"/>
                </a:solidFill>
              </a:rPr>
              <a:t>O(N)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4C9A4E-378D-D759-DBAE-B487E52E88FF}"/>
              </a:ext>
            </a:extLst>
          </p:cNvPr>
          <p:cNvSpPr txBox="1"/>
          <p:nvPr/>
        </p:nvSpPr>
        <p:spPr>
          <a:xfrm>
            <a:off x="504435" y="5710367"/>
            <a:ext cx="6223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时间复杂度可以降低到</a:t>
            </a:r>
            <a:r>
              <a:rPr lang="en-US" altLang="zh-CN" dirty="0">
                <a:solidFill>
                  <a:schemeClr val="accent1"/>
                </a:solidFill>
              </a:rPr>
              <a:t>O(</a:t>
            </a:r>
            <a:r>
              <a:rPr lang="en-US" altLang="zh-CN" dirty="0" err="1">
                <a:solidFill>
                  <a:schemeClr val="accent1"/>
                </a:solidFill>
              </a:rPr>
              <a:t>logN</a:t>
            </a:r>
            <a:r>
              <a:rPr lang="en-US" altLang="zh-CN" dirty="0">
                <a:solidFill>
                  <a:schemeClr val="accent1"/>
                </a:solidFill>
              </a:rPr>
              <a:t>)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9D42F-1703-2D98-9177-2B590153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原理：如何加速</a:t>
            </a:r>
            <a:r>
              <a:rPr lang="en-US" altLang="zh-CN" dirty="0">
                <a:solidFill>
                  <a:schemeClr val="accent1"/>
                </a:solidFill>
              </a:rPr>
              <a:t>Trace</a:t>
            </a:r>
            <a:r>
              <a:rPr lang="zh-CN" altLang="en-US" dirty="0"/>
              <a:t>过程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F7ACE8-7265-3D79-413D-4FFD751314FE}"/>
              </a:ext>
            </a:extLst>
          </p:cNvPr>
          <p:cNvSpPr txBox="1"/>
          <p:nvPr/>
        </p:nvSpPr>
        <p:spPr>
          <a:xfrm>
            <a:off x="412103" y="1228414"/>
            <a:ext cx="857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所以可以将</a:t>
            </a:r>
            <a:r>
              <a:rPr lang="en-US" altLang="zh-CN" dirty="0"/>
              <a:t>Trace</a:t>
            </a:r>
            <a:r>
              <a:rPr lang="zh-CN" altLang="en-US" dirty="0"/>
              <a:t>过程分解成：</a:t>
            </a:r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175E52-1525-E033-F7D3-066627511BE0}"/>
              </a:ext>
            </a:extLst>
          </p:cNvPr>
          <p:cNvSpPr txBox="1"/>
          <p:nvPr/>
        </p:nvSpPr>
        <p:spPr>
          <a:xfrm>
            <a:off x="326570" y="5629586"/>
            <a:ext cx="1083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与之相对应的，我们可以分别设计两个专用部件分别对</a:t>
            </a:r>
            <a:r>
              <a:rPr lang="en-US" altLang="zh-CN" dirty="0">
                <a:solidFill>
                  <a:schemeClr val="accent1"/>
                </a:solidFill>
              </a:rPr>
              <a:t>Ray Traverse</a:t>
            </a:r>
            <a:r>
              <a:rPr lang="zh-CN" altLang="en-US" dirty="0"/>
              <a:t>、</a:t>
            </a:r>
            <a:r>
              <a:rPr lang="en-US" altLang="zh-CN" dirty="0">
                <a:solidFill>
                  <a:schemeClr val="accent1"/>
                </a:solidFill>
              </a:rPr>
              <a:t> Triangle Intersection </a:t>
            </a:r>
            <a:r>
              <a:rPr lang="zh-CN" altLang="en-US" dirty="0"/>
              <a:t>进行加速</a:t>
            </a:r>
          </a:p>
        </p:txBody>
      </p:sp>
      <p:pic>
        <p:nvPicPr>
          <p:cNvPr id="6" name="图片 5" descr="图表, 雷达图&#10;&#10;描述已自动生成">
            <a:extLst>
              <a:ext uri="{FF2B5EF4-FFF2-40B4-BE49-F238E27FC236}">
                <a16:creationId xmlns:a16="http://schemas.microsoft.com/office/drawing/2014/main" id="{EBEBBDBF-7070-40D6-01CE-8DE4D9DBF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6" t="2984" r="31329" b="26583"/>
          <a:stretch/>
        </p:blipFill>
        <p:spPr>
          <a:xfrm>
            <a:off x="7360299" y="2553977"/>
            <a:ext cx="2371529" cy="2664311"/>
          </a:xfrm>
          <a:prstGeom prst="rect">
            <a:avLst/>
          </a:prstGeom>
        </p:spPr>
      </p:pic>
      <p:pic>
        <p:nvPicPr>
          <p:cNvPr id="8" name="图片 7" descr="图示, 工程绘图&#10;&#10;描述已自动生成">
            <a:extLst>
              <a:ext uri="{FF2B5EF4-FFF2-40B4-BE49-F238E27FC236}">
                <a16:creationId xmlns:a16="http://schemas.microsoft.com/office/drawing/2014/main" id="{1100C798-475E-A11C-1923-7462752210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 r="5184" b="17493"/>
          <a:stretch/>
        </p:blipFill>
        <p:spPr>
          <a:xfrm>
            <a:off x="412103" y="2815590"/>
            <a:ext cx="4760416" cy="213622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B62BAFA-8C41-468E-9AEF-E3443B42C821}"/>
              </a:ext>
            </a:extLst>
          </p:cNvPr>
          <p:cNvSpPr txBox="1"/>
          <p:nvPr/>
        </p:nvSpPr>
        <p:spPr>
          <a:xfrm>
            <a:off x="1913871" y="1812353"/>
            <a:ext cx="2138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1. </a:t>
            </a:r>
            <a:r>
              <a:rPr lang="en-US" altLang="zh-CN" dirty="0">
                <a:solidFill>
                  <a:schemeClr val="accent1"/>
                </a:solidFill>
              </a:rPr>
              <a:t>Ray Traverse </a:t>
            </a:r>
          </a:p>
          <a:p>
            <a:r>
              <a:rPr lang="zh-CN" altLang="en-US" dirty="0"/>
              <a:t>遍历求交包围盒</a:t>
            </a:r>
            <a:endParaRPr lang="en-US" altLang="zh-CN" dirty="0">
              <a:solidFill>
                <a:schemeClr val="accent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E7744AD-CF06-3C67-20E5-4C5F27068A38}"/>
              </a:ext>
            </a:extLst>
          </p:cNvPr>
          <p:cNvSpPr txBox="1"/>
          <p:nvPr/>
        </p:nvSpPr>
        <p:spPr>
          <a:xfrm>
            <a:off x="6874894" y="1721920"/>
            <a:ext cx="3719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2. </a:t>
            </a:r>
            <a:r>
              <a:rPr lang="en-US" altLang="zh-CN" dirty="0">
                <a:solidFill>
                  <a:schemeClr val="accent1"/>
                </a:solidFill>
              </a:rPr>
              <a:t>Triangle Intersection </a:t>
            </a:r>
          </a:p>
          <a:p>
            <a:r>
              <a:rPr lang="zh-CN" altLang="en-US" dirty="0"/>
              <a:t>对包围盒内的三角形计算其交点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4AB57A9-1905-66B7-F00B-0DF816BA9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347" y="-6936"/>
            <a:ext cx="3047999" cy="202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7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11A912-75E9-AB8D-8BFC-9BC90054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9"/>
            <a:ext cx="10515600" cy="1325563"/>
          </a:xfrm>
        </p:spPr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设计：</a:t>
            </a:r>
            <a:r>
              <a:rPr lang="en-US" altLang="zh-CN" dirty="0">
                <a:solidFill>
                  <a:schemeClr val="accent1"/>
                </a:solidFill>
              </a:rPr>
              <a:t>Nvidia</a:t>
            </a:r>
            <a:r>
              <a:rPr lang="zh-CN" altLang="en-US" dirty="0"/>
              <a:t>的</a:t>
            </a:r>
            <a:r>
              <a:rPr lang="en-US" altLang="zh-CN" dirty="0"/>
              <a:t>RT Core</a:t>
            </a:r>
            <a:endParaRPr lang="zh-CN" altLang="en-US" dirty="0"/>
          </a:p>
        </p:txBody>
      </p:sp>
      <p:pic>
        <p:nvPicPr>
          <p:cNvPr id="1026" name="Picture 2" descr="Turing GPU architecture RT cores fixed function ray tracing BVH">
            <a:extLst>
              <a:ext uri="{FF2B5EF4-FFF2-40B4-BE49-F238E27FC236}">
                <a16:creationId xmlns:a16="http://schemas.microsoft.com/office/drawing/2014/main" id="{5C2AF508-B1E6-0A50-B744-45C4F6B11F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49" y="2141537"/>
            <a:ext cx="73771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C1D039C-301B-2A3E-78B8-0C91964529A5}"/>
              </a:ext>
            </a:extLst>
          </p:cNvPr>
          <p:cNvSpPr txBox="1"/>
          <p:nvPr/>
        </p:nvSpPr>
        <p:spPr>
          <a:xfrm>
            <a:off x="699796" y="1558212"/>
            <a:ext cx="1073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Nvidia</a:t>
            </a:r>
            <a:r>
              <a:rPr lang="zh-CN" altLang="en-US" dirty="0"/>
              <a:t>的</a:t>
            </a:r>
            <a:r>
              <a:rPr lang="en-US" altLang="zh-CN" dirty="0"/>
              <a:t>RTX</a:t>
            </a:r>
            <a:r>
              <a:rPr lang="zh-CN" altLang="en-US" dirty="0"/>
              <a:t>系列显卡中的光线追踪硬件</a:t>
            </a:r>
            <a:r>
              <a:rPr lang="en-US" altLang="zh-CN" dirty="0"/>
              <a:t>RT Core</a:t>
            </a:r>
            <a:r>
              <a:rPr lang="zh-CN" altLang="en-US" dirty="0"/>
              <a:t>也是分别实现了</a:t>
            </a:r>
            <a:r>
              <a:rPr lang="en-US" altLang="zh-CN" dirty="0"/>
              <a:t>1.</a:t>
            </a:r>
            <a:r>
              <a:rPr lang="en-US" altLang="zh-CN" dirty="0">
                <a:solidFill>
                  <a:schemeClr val="accent1"/>
                </a:solidFill>
              </a:rPr>
              <a:t> Ray Traverse </a:t>
            </a:r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1"/>
                </a:solidFill>
              </a:rPr>
              <a:t> Triangle Intersection </a:t>
            </a:r>
            <a:endParaRPr lang="zh-CN" altLang="en-US" dirty="0"/>
          </a:p>
        </p:txBody>
      </p:sp>
      <p:sp>
        <p:nvSpPr>
          <p:cNvPr id="6" name="文本框 5">
            <a:hlinkClick r:id="rId3"/>
            <a:extLst>
              <a:ext uri="{FF2B5EF4-FFF2-40B4-BE49-F238E27FC236}">
                <a16:creationId xmlns:a16="http://schemas.microsoft.com/office/drawing/2014/main" id="{8055E795-D78F-0068-88F0-97258923242F}"/>
              </a:ext>
            </a:extLst>
          </p:cNvPr>
          <p:cNvSpPr txBox="1"/>
          <p:nvPr/>
        </p:nvSpPr>
        <p:spPr>
          <a:xfrm>
            <a:off x="0" y="6488668"/>
            <a:ext cx="10060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https://developer.nvidia.com/blog/nvidia-turing-architecture-in-depth/</a:t>
            </a:r>
          </a:p>
        </p:txBody>
      </p:sp>
    </p:spTree>
    <p:extLst>
      <p:ext uri="{BB962C8B-B14F-4D97-AF65-F5344CB8AC3E}">
        <p14:creationId xmlns:p14="http://schemas.microsoft.com/office/powerpoint/2010/main" val="2398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266891B-F0D1-5684-967F-52EED70A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85" y="1314087"/>
            <a:ext cx="6268490" cy="51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DFA672A-5DB7-084D-2F81-7780D146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1"/>
            <a:ext cx="10515600" cy="1325563"/>
          </a:xfrm>
        </p:spPr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设计：</a:t>
            </a:r>
            <a:r>
              <a:rPr lang="en-US" altLang="zh-CN" dirty="0">
                <a:solidFill>
                  <a:schemeClr val="accent1"/>
                </a:solidFill>
              </a:rPr>
              <a:t>Nvidia</a:t>
            </a:r>
            <a:r>
              <a:rPr lang="zh-CN" altLang="en-US" dirty="0"/>
              <a:t>的</a:t>
            </a:r>
            <a:r>
              <a:rPr lang="en-US" altLang="zh-CN" dirty="0"/>
              <a:t>RT Core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58F4BB-3A6B-5FC2-BE45-FFDCB3BE0289}"/>
              </a:ext>
            </a:extLst>
          </p:cNvPr>
          <p:cNvSpPr txBox="1"/>
          <p:nvPr/>
        </p:nvSpPr>
        <p:spPr>
          <a:xfrm>
            <a:off x="784743" y="5230723"/>
            <a:ext cx="278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目前性能表现</a:t>
            </a:r>
            <a:r>
              <a:rPr lang="zh-CN" altLang="en-US" dirty="0">
                <a:solidFill>
                  <a:schemeClr val="accent1"/>
                </a:solidFill>
              </a:rPr>
              <a:t>最好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zh-CN" altLang="en-US" dirty="0"/>
              <a:t>但没有提供设计细节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A6613A1-D7AF-6C31-B70E-082A75BAA9AD}"/>
              </a:ext>
            </a:extLst>
          </p:cNvPr>
          <p:cNvGrpSpPr/>
          <p:nvPr/>
        </p:nvGrpSpPr>
        <p:grpSpPr>
          <a:xfrm>
            <a:off x="5007185" y="421427"/>
            <a:ext cx="6695843" cy="6071448"/>
            <a:chOff x="5007185" y="421427"/>
            <a:chExt cx="6695843" cy="607144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623B282-8A13-F034-AB31-D4A568B4D9C2}"/>
                </a:ext>
              </a:extLst>
            </p:cNvPr>
            <p:cNvSpPr/>
            <p:nvPr/>
          </p:nvSpPr>
          <p:spPr>
            <a:xfrm>
              <a:off x="5007185" y="1314088"/>
              <a:ext cx="6268490" cy="5178787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C0DB99E-4756-FC41-1A12-6CC917912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7531" y="421428"/>
              <a:ext cx="3215497" cy="549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447714C-D982-B2ED-B983-B5F3BE999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923" y="2105025"/>
              <a:ext cx="349228" cy="65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8D224BD-E565-F714-ECD6-0D3F5CDD2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9151" y="421427"/>
              <a:ext cx="2808380" cy="169215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C36A7B9-BB65-524D-CE66-D913591BBD73}"/>
                </a:ext>
              </a:extLst>
            </p:cNvPr>
            <p:cNvCxnSpPr>
              <a:cxnSpLocks/>
            </p:cNvCxnSpPr>
            <p:nvPr/>
          </p:nvCxnSpPr>
          <p:spPr>
            <a:xfrm>
              <a:off x="5679151" y="2759913"/>
              <a:ext cx="2808380" cy="308663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BFBDFC0-C871-7D68-E1DF-1C24DD2E23F8}"/>
              </a:ext>
            </a:extLst>
          </p:cNvPr>
          <p:cNvSpPr txBox="1"/>
          <p:nvPr/>
        </p:nvSpPr>
        <p:spPr>
          <a:xfrm>
            <a:off x="701040" y="1614196"/>
            <a:ext cx="298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Turing</a:t>
            </a:r>
            <a:r>
              <a:rPr lang="zh-CN" altLang="en-US" dirty="0"/>
              <a:t>架构：</a:t>
            </a:r>
            <a:r>
              <a:rPr lang="en-US" altLang="zh-CN" dirty="0"/>
              <a:t>TU102 GPU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17CFAC4-15EF-F158-731E-780E6ACBB34D}"/>
              </a:ext>
            </a:extLst>
          </p:cNvPr>
          <p:cNvSpPr txBox="1"/>
          <p:nvPr/>
        </p:nvSpPr>
        <p:spPr>
          <a:xfrm>
            <a:off x="701040" y="2105025"/>
            <a:ext cx="4228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6 GPC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（图形处理簇）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36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TPC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（纹理处理簇）</a:t>
            </a:r>
            <a:endParaRPr lang="en-US" altLang="zh-CN" b="0" i="0" dirty="0">
              <a:solidFill>
                <a:srgbClr val="333333"/>
              </a:solidFill>
              <a:effectLst/>
              <a:latin typeface="PingFang S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72 SM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（流多处理器）</a:t>
            </a:r>
            <a:endParaRPr lang="en-US" altLang="zh-CN" b="0" i="0" dirty="0">
              <a:solidFill>
                <a:srgbClr val="333333"/>
              </a:solidFill>
              <a:effectLst/>
              <a:latin typeface="PingFang S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/>
              </a:rPr>
              <a:t>72 RT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核 </a:t>
            </a:r>
            <a:endParaRPr lang="zh-CN" altLang="en-US" b="0" i="0" dirty="0">
              <a:solidFill>
                <a:srgbClr val="333333"/>
              </a:solidFill>
              <a:effectLst/>
              <a:latin typeface="PingFang S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每个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GPC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有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6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个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TPC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，每个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TPC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有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个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SM,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每个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SM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有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个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RT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核</a:t>
            </a:r>
          </a:p>
        </p:txBody>
      </p:sp>
    </p:spTree>
    <p:extLst>
      <p:ext uri="{BB962C8B-B14F-4D97-AF65-F5344CB8AC3E}">
        <p14:creationId xmlns:p14="http://schemas.microsoft.com/office/powerpoint/2010/main" val="7424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1207</Words>
  <Application>Microsoft Office PowerPoint</Application>
  <PresentationFormat>宽屏</PresentationFormat>
  <Paragraphs>120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-apple-system</vt:lpstr>
      <vt:lpstr>LinLibertineTB</vt:lpstr>
      <vt:lpstr>MyriadPro-SemiboldSemiCn</vt:lpstr>
      <vt:lpstr>PingFang SC</vt:lpstr>
      <vt:lpstr>URWPalladioL-Bold</vt:lpstr>
      <vt:lpstr>URWPalladioL-Roma</vt:lpstr>
      <vt:lpstr>等线</vt:lpstr>
      <vt:lpstr>等线 Light</vt:lpstr>
      <vt:lpstr>Arial</vt:lpstr>
      <vt:lpstr>Cambria Math</vt:lpstr>
      <vt:lpstr>Office 主题​​</vt:lpstr>
      <vt:lpstr>硬件加速 光线追踪的 原理、设计及应用</vt:lpstr>
      <vt:lpstr>背景</vt:lpstr>
      <vt:lpstr>目录</vt:lpstr>
      <vt:lpstr>1.原理：什么是光线追踪?</vt:lpstr>
      <vt:lpstr>1.原理：什么是硬件加速的光线追踪?</vt:lpstr>
      <vt:lpstr>1.原理：如何加速Trace过程?</vt:lpstr>
      <vt:lpstr>1.原理：如何加速Trace过程?</vt:lpstr>
      <vt:lpstr>2.设计：Nvidia的RT Core</vt:lpstr>
      <vt:lpstr>2.设计：Nvidia的RT Core</vt:lpstr>
      <vt:lpstr>2.设计：硬件加速光追的一种实现</vt:lpstr>
      <vt:lpstr>2.设计：核心加速数据结构acceleration structure (AS)</vt:lpstr>
      <vt:lpstr>2.设计：核心加速算法</vt:lpstr>
      <vt:lpstr>2.设计：硬件总架构图</vt:lpstr>
      <vt:lpstr>2.设计:Triangle Intersection</vt:lpstr>
      <vt:lpstr>2.设计：多栈结构</vt:lpstr>
      <vt:lpstr>PowerPoint 演示文稿</vt:lpstr>
      <vt:lpstr>PowerPoint 演示文稿</vt:lpstr>
      <vt:lpstr>3. 应用:加速电影特效制作</vt:lpstr>
      <vt:lpstr>3. 应用:加速求解KNN问题</vt:lpstr>
      <vt:lpstr>3. 应用:实时光线追踪</vt:lpstr>
      <vt:lpstr>参考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硬件加速光追的 原理、设计及应用</dc:title>
  <dc:creator>feiran yu</dc:creator>
  <cp:lastModifiedBy>yu feiran</cp:lastModifiedBy>
  <cp:revision>303</cp:revision>
  <dcterms:created xsi:type="dcterms:W3CDTF">2023-04-10T12:02:48Z</dcterms:created>
  <dcterms:modified xsi:type="dcterms:W3CDTF">2023-12-14T16:37:59Z</dcterms:modified>
</cp:coreProperties>
</file>