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7" r:id="rId5"/>
    <p:sldId id="266" r:id="rId6"/>
    <p:sldId id="268" r:id="rId7"/>
    <p:sldId id="258" r:id="rId8"/>
    <p:sldId id="262" r:id="rId9"/>
    <p:sldId id="269" r:id="rId10"/>
    <p:sldId id="271" r:id="rId11"/>
    <p:sldId id="272" r:id="rId12"/>
    <p:sldId id="263" r:id="rId13"/>
    <p:sldId id="273" r:id="rId14"/>
    <p:sldId id="270" r:id="rId15"/>
    <p:sldId id="264" r:id="rId16"/>
    <p:sldId id="275" r:id="rId17"/>
    <p:sldId id="274" r:id="rId18"/>
    <p:sldId id="259" r:id="rId19"/>
    <p:sldId id="26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DB921-A263-FB7E-3134-CE7A31194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B84ABC-3678-B5C4-A148-B7BDF308D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B6AA28-708E-9EAA-E4F8-EBD99178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BA37E-AAEB-D35F-16EB-8E7DECCE8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AD4AC8-F1CF-D639-0056-5DC9C78F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10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054B63-0EB4-2678-0B6F-123677C0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9C906E-F478-9B57-BDE2-5812C62BD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6EBAD0-497D-0317-BD9B-4F704538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F7369-3FD7-15C7-3681-6B9E22AE7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85E777-53DB-786A-9D4B-DC1BD457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53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47FF5A-1340-E70A-A633-D0C652670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186117-F2CA-412C-1DB9-00AB63F43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F8080-A6E7-FA8A-8E2A-62F89D0E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D5AF2C-8926-3C17-0597-F69F2060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701E5-ED00-E2A2-AACD-56595AA3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8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91AC37-5FCE-F6DD-BC8E-46AD7C80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05A5E5-4347-445C-4183-C8295F884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801D4F-3BDD-44CA-C4B6-4A93A21A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2C26E-6DBE-A0A1-7F1D-A50B3E31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167E42-88D8-0293-255F-E8A871E63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94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CA56A-58A5-2C0D-6449-4F517D3E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7238A-CDA8-0CC4-2362-95FBECD15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2C1C6E-1AEE-6515-E738-261536A3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8B3410-7F0A-7AD6-1D93-49C4FBC0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C22EC-25BE-4B27-423C-D24871E4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85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332C2-50FD-4728-05AE-ADC5AB95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59C105-944D-1A0B-4E5F-B6B0A02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405A7C-7890-5FAF-7D56-CAE9B7986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84441B-7944-DC93-B96C-EA1C57DD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92539C-9012-55CE-EDA4-9861CAFF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649B93-5AF8-2718-970B-F0638B03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7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8FF2C9-0606-B843-1890-40C3D6B1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FC8C48-562C-6D07-D754-F66EF5B9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D1113D-00E6-65BC-DF7A-FFB4BB8EE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6580AF-72CE-232D-3950-781789D0F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28E8B5-9E29-8044-E47C-D712A868D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008D231-65BF-281B-865A-B5E47D17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CA313F-887B-D012-621F-DFD782C3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87DD2AB-1DF7-E054-504D-1671406B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94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C999C-30C2-C71B-CECC-EE7C8A5A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533841-6EC1-8C0D-1146-A6AD500D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96B390-A35A-FF25-BE39-3DA8574E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C8D013-D3F2-2E79-C5FD-BD49C8B2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6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03D297-781D-405D-8DB3-8466E97E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A1C840-BBC3-E2A3-7144-0C3C0579D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924011-3F7E-38C1-7CA9-463E28E7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71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36ABB0-A868-7C9B-320B-70F32D77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C06465-6F5E-EB96-7AB5-03AD5F6EB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8977A8-C481-422D-2A67-AE2781C9B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B22422-1A3B-D268-415D-D56D9B4C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76412-57D3-25BF-A4CE-2C9E2932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F3A97F-122C-59AD-55AE-ACAE7A27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76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C3774-AEA2-135D-0192-B8DC5313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3C9DB50-FE42-51D6-B6F1-64AEF3FC2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D4A873-5364-6DF4-6558-49457D5AB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12A6A9-DBE5-F300-5271-0AB26A18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3A349A-F541-16D1-69AC-D9C25059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8AFB49-86DF-A796-7954-6C42B6D6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3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63EC966-2FB4-4C8A-BC7A-BB5071D5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F71695-8B59-AAFE-6703-CCC1EF145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B90930-6A4E-EC62-1AD7-837FF3304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540E-9F04-4A6F-9CD8-9E60F2670165}" type="datetimeFigureOut">
              <a:rPr lang="zh-CN" altLang="en-US" smtClean="0"/>
              <a:t>2023/11/7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ABF108-7F63-8C0D-DCF6-9CF51CEE4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0690A0-3380-8ACD-0014-6CB6E327A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A4D68-F810-47C7-A874-0528785D23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74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zielon.github.io/insta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31.jpg"/><Relationship Id="rId9" Type="http://schemas.openxmlformats.org/officeDocument/2006/relationships/image" Target="../media/image49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09EC7-D09E-2BBC-1C6B-FF1A1BA6D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57213"/>
            <a:ext cx="9144000" cy="209091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400" dirty="0"/>
              <a:t>Instant Volumetric Head Avatars</a:t>
            </a:r>
            <a:br>
              <a:rPr lang="en-US" altLang="zh-CN" sz="5400" dirty="0"/>
            </a:br>
            <a:r>
              <a:rPr lang="en-US" altLang="zh-CN" sz="2000" b="0" i="0" dirty="0">
                <a:effectLst/>
                <a:latin typeface="Google Sans"/>
              </a:rPr>
              <a:t>Wojciech Zielonka, </a:t>
            </a:r>
            <a:r>
              <a:rPr lang="en-US" altLang="zh-CN" sz="2000" b="0" i="0" u="none" strike="noStrike" dirty="0">
                <a:effectLst/>
                <a:latin typeface="Google Sans"/>
              </a:rPr>
              <a:t>Timo</a:t>
            </a:r>
            <a:r>
              <a:rPr lang="en-US" altLang="zh-CN" sz="2000" b="0" i="0" u="none" strike="noStrike" dirty="0">
                <a:solidFill>
                  <a:srgbClr val="954F72"/>
                </a:solidFill>
                <a:effectLst/>
                <a:latin typeface="Google Sans"/>
              </a:rPr>
              <a:t> </a:t>
            </a:r>
            <a:r>
              <a:rPr lang="en-US" altLang="zh-CN" sz="2000" b="0" i="0" u="none" strike="noStrike" dirty="0">
                <a:effectLst/>
                <a:latin typeface="Google Sans"/>
              </a:rPr>
              <a:t>Bolkart</a:t>
            </a:r>
            <a:r>
              <a:rPr lang="en-US" altLang="zh-CN" sz="2000" b="0" i="0" dirty="0">
                <a:effectLst/>
                <a:latin typeface="Google Sans"/>
              </a:rPr>
              <a:t>, </a:t>
            </a:r>
            <a:r>
              <a:rPr lang="en-US" altLang="zh-CN" sz="2000" b="0" i="0" u="none" strike="noStrike" dirty="0">
                <a:effectLst/>
                <a:latin typeface="Google Sans"/>
              </a:rPr>
              <a:t>Justus</a:t>
            </a:r>
            <a:r>
              <a:rPr lang="en-US" altLang="zh-CN" sz="2000" b="0" i="0" u="none" strike="noStrike" dirty="0">
                <a:solidFill>
                  <a:srgbClr val="0563C1"/>
                </a:solidFill>
                <a:effectLst/>
                <a:latin typeface="Google Sans"/>
              </a:rPr>
              <a:t> </a:t>
            </a:r>
            <a:r>
              <a:rPr lang="en-US" altLang="zh-CN" sz="2000" b="0" i="0" u="none" strike="noStrike" dirty="0">
                <a:effectLst/>
                <a:latin typeface="Google Sans"/>
              </a:rPr>
              <a:t>Thies</a:t>
            </a:r>
            <a:br>
              <a:rPr lang="en-US" altLang="zh-CN" sz="2000" b="0" i="0" dirty="0">
                <a:solidFill>
                  <a:srgbClr val="4A4A4A"/>
                </a:solidFill>
                <a:effectLst/>
                <a:latin typeface="Google Sans"/>
              </a:rPr>
            </a:br>
            <a:r>
              <a:rPr lang="en-US" altLang="zh-CN" sz="2000" b="0" i="0" dirty="0">
                <a:solidFill>
                  <a:srgbClr val="4A4A4A"/>
                </a:solidFill>
                <a:effectLst/>
                <a:latin typeface="Google Sans"/>
              </a:rPr>
              <a:t>Max Planck Institute for Intelligent Systems, Tübingen, Germany</a:t>
            </a:r>
            <a:br>
              <a:rPr lang="en-US" altLang="zh-CN" sz="5400" dirty="0"/>
            </a:br>
            <a:r>
              <a:rPr lang="en-US" altLang="zh-CN" sz="2400" dirty="0"/>
              <a:t>CVPR 2023</a:t>
            </a:r>
            <a:endParaRPr lang="zh-CN" altLang="en-US" sz="54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4B22721-8DA6-8F4E-81D6-E4C5125D2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89783"/>
            <a:ext cx="9144000" cy="918447"/>
          </a:xfrm>
        </p:spPr>
        <p:txBody>
          <a:bodyPr/>
          <a:lstStyle/>
          <a:p>
            <a:r>
              <a:rPr lang="zh-CN" altLang="en-US" dirty="0"/>
              <a:t>汇报人：余斐然</a:t>
            </a:r>
            <a:endParaRPr lang="en-US" altLang="zh-CN" dirty="0"/>
          </a:p>
          <a:p>
            <a:r>
              <a:rPr lang="en-US" altLang="zh-CN" dirty="0"/>
              <a:t>2023/11/07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F940B9-9B3B-91C1-7A36-DFAE4FE1442F}"/>
              </a:ext>
            </a:extLst>
          </p:cNvPr>
          <p:cNvSpPr txBox="1"/>
          <p:nvPr/>
        </p:nvSpPr>
        <p:spPr>
          <a:xfrm>
            <a:off x="8730356" y="6342578"/>
            <a:ext cx="3156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hlinkClick r:id="rId2"/>
              </a:rPr>
              <a:t>https://zielon.github.io/insta/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2F78BE-C28C-CE43-5948-DC41590A4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3" y="4689683"/>
            <a:ext cx="5995307" cy="202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7059EB9-23FD-1080-AC15-9D9FFF919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0006"/>
          </a:xfrm>
        </p:spPr>
        <p:txBody>
          <a:bodyPr/>
          <a:lstStyle/>
          <a:p>
            <a:r>
              <a:rPr lang="zh-CN" altLang="en-US" dirty="0"/>
              <a:t>方法：</a:t>
            </a:r>
            <a:r>
              <a:rPr lang="en-US" altLang="zh-CN" dirty="0"/>
              <a:t>2.</a:t>
            </a:r>
            <a:r>
              <a:rPr lang="zh-CN" altLang="en-US" dirty="0"/>
              <a:t> 简单映射到标准空间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119D986-CEA4-34D1-7A53-4357C1048119}"/>
                  </a:ext>
                </a:extLst>
              </p:cNvPr>
              <p:cNvSpPr txBox="1"/>
              <p:nvPr/>
            </p:nvSpPr>
            <p:spPr>
              <a:xfrm>
                <a:off x="214614" y="814333"/>
                <a:ext cx="9702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首先只考虑</a:t>
                </a:r>
                <a:r>
                  <a:rPr lang="zh-CN" altLang="en-US" dirty="0">
                    <a:solidFill>
                      <a:schemeClr val="accent1"/>
                    </a:solidFill>
                  </a:rPr>
                  <a:t>在</a:t>
                </a:r>
                <a:r>
                  <a:rPr lang="en-US" altLang="zh-CN" dirty="0">
                    <a:solidFill>
                      <a:schemeClr val="accent1"/>
                    </a:solidFill>
                  </a:rPr>
                  <a:t>FLAME</a:t>
                </a:r>
                <a:r>
                  <a:rPr lang="zh-CN" altLang="en-US" dirty="0">
                    <a:solidFill>
                      <a:schemeClr val="accent1"/>
                    </a:solidFill>
                  </a:rPr>
                  <a:t>网格上的点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从</a:t>
                </a:r>
                <a:r>
                  <a:rPr lang="en-US" altLang="zh-CN" dirty="0"/>
                  <a:t>Deformed Space </a:t>
                </a:r>
                <a:r>
                  <a:rPr lang="zh-CN" altLang="en-US" dirty="0"/>
                  <a:t>到 </a:t>
                </a:r>
                <a:r>
                  <a:rPr lang="en-US" altLang="zh-CN" dirty="0"/>
                  <a:t>Canonical Space </a:t>
                </a:r>
                <a:r>
                  <a:rPr lang="zh-CN" altLang="en-US" dirty="0"/>
                  <a:t>的映射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119D986-CEA4-34D1-7A53-4357C1048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14" y="814333"/>
                <a:ext cx="9702118" cy="369332"/>
              </a:xfrm>
              <a:prstGeom prst="rect">
                <a:avLst/>
              </a:prstGeom>
              <a:blipFill>
                <a:blip r:embed="rId2"/>
                <a:stretch>
                  <a:fillRect l="-503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D7987D4C-79CA-B9F9-DD4F-90AE2BFBA9E4}"/>
              </a:ext>
            </a:extLst>
          </p:cNvPr>
          <p:cNvGrpSpPr/>
          <p:nvPr/>
        </p:nvGrpSpPr>
        <p:grpSpPr>
          <a:xfrm>
            <a:off x="277234" y="1245966"/>
            <a:ext cx="3996063" cy="5088362"/>
            <a:chOff x="277234" y="1245966"/>
            <a:chExt cx="3996063" cy="5088362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95D272-7D8B-E379-B2BA-22307E31DB5C}"/>
                </a:ext>
              </a:extLst>
            </p:cNvPr>
            <p:cNvSpPr txBox="1"/>
            <p:nvPr/>
          </p:nvSpPr>
          <p:spPr>
            <a:xfrm>
              <a:off x="1260250" y="5964996"/>
              <a:ext cx="20300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Deformed Space</a:t>
              </a:r>
              <a:endParaRPr lang="zh-CN" altLang="en-US" dirty="0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4E232F03-01C4-9E80-E16F-5872598EE556}"/>
                </a:ext>
              </a:extLst>
            </p:cNvPr>
            <p:cNvGrpSpPr/>
            <p:nvPr/>
          </p:nvGrpSpPr>
          <p:grpSpPr>
            <a:xfrm>
              <a:off x="277234" y="1245966"/>
              <a:ext cx="3996063" cy="4714668"/>
              <a:chOff x="277234" y="1245966"/>
              <a:chExt cx="3996063" cy="4714668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FB9B216-47ED-0952-476D-DEE546566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234" y="1245966"/>
                <a:ext cx="3996063" cy="4642965"/>
              </a:xfrm>
              <a:prstGeom prst="rect">
                <a:avLst/>
              </a:prstGeom>
            </p:spPr>
          </p:pic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E684C683-2D15-D940-6693-54FCA409DE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67059" y="2247900"/>
                <a:ext cx="819016" cy="3712734"/>
              </a:xfrm>
              <a:prstGeom prst="line">
                <a:avLst/>
              </a:prstGeom>
              <a:ln>
                <a:tailEnd type="oval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2B0F9F8D-E1BF-8F34-57B9-2D4DDF2F199B}"/>
                      </a:ext>
                    </a:extLst>
                  </p:cNvPr>
                  <p:cNvSpPr txBox="1"/>
                  <p:nvPr/>
                </p:nvSpPr>
                <p:spPr>
                  <a:xfrm>
                    <a:off x="2990850" y="1739900"/>
                    <a:ext cx="48895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2" name="文本框 21">
                    <a:extLst>
                      <a:ext uri="{FF2B5EF4-FFF2-40B4-BE49-F238E27FC236}">
                        <a16:creationId xmlns:a16="http://schemas.microsoft.com/office/drawing/2014/main" id="{2B0F9F8D-E1BF-8F34-57B9-2D4DDF2F19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0850" y="1739900"/>
                    <a:ext cx="48895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CC8A41-9CBE-9307-D998-301F3E19A2A0}"/>
                  </a:ext>
                </a:extLst>
              </p:cNvPr>
              <p:cNvSpPr txBox="1"/>
              <p:nvPr/>
            </p:nvSpPr>
            <p:spPr>
              <a:xfrm>
                <a:off x="4079013" y="2202229"/>
                <a:ext cx="3394937" cy="65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利用</a:t>
                </a:r>
                <a:r>
                  <a:rPr lang="en-US" altLang="zh-CN" dirty="0"/>
                  <a:t>FLAME</a:t>
                </a:r>
                <a:r>
                  <a:rPr lang="zh-CN" altLang="en-US" dirty="0"/>
                  <a:t>参数化模型对应关系</a:t>
                </a:r>
                <a:endParaRPr lang="en-US" altLang="zh-CN" dirty="0"/>
              </a:p>
              <a:p>
                <a:r>
                  <a:rPr lang="zh-CN" altLang="en-US" dirty="0"/>
                  <a:t>得到一个转换矩阵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zh-CN" alt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CC8A41-9CBE-9307-D998-301F3E19A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013" y="2202229"/>
                <a:ext cx="3394937" cy="651269"/>
              </a:xfrm>
              <a:prstGeom prst="rect">
                <a:avLst/>
              </a:prstGeom>
              <a:blipFill>
                <a:blip r:embed="rId5"/>
                <a:stretch>
                  <a:fillRect l="-1436" t="-4673" r="-1436" b="-14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2B41E3DF-E886-C44A-5588-171FE24DA9C9}"/>
              </a:ext>
            </a:extLst>
          </p:cNvPr>
          <p:cNvGrpSpPr/>
          <p:nvPr/>
        </p:nvGrpSpPr>
        <p:grpSpPr>
          <a:xfrm>
            <a:off x="4571187" y="3193178"/>
            <a:ext cx="2165203" cy="908586"/>
            <a:chOff x="4571187" y="3193178"/>
            <a:chExt cx="2165203" cy="90858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DB8EB0C-CB7A-B341-1EDC-EF0AE0691A83}"/>
                    </a:ext>
                  </a:extLst>
                </p:cNvPr>
                <p:cNvSpPr txBox="1"/>
                <p:nvPr/>
              </p:nvSpPr>
              <p:spPr>
                <a:xfrm>
                  <a:off x="4675900" y="3193178"/>
                  <a:ext cx="1758950" cy="3742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̃"/>
                            <m:ctrlPr>
                              <a:rPr lang="zh-CN" altLang="en-US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DB8EB0C-CB7A-B341-1EDC-EF0AE0691A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900" y="3193178"/>
                  <a:ext cx="1758950" cy="374270"/>
                </a:xfrm>
                <a:prstGeom prst="rect">
                  <a:avLst/>
                </a:prstGeom>
                <a:blipFill>
                  <a:blip r:embed="rId6"/>
                  <a:stretch>
                    <a:fillRect t="-4918"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4F548CA4-1643-6A0F-C5BA-C005F4CC5E14}"/>
                </a:ext>
              </a:extLst>
            </p:cNvPr>
            <p:cNvSpPr/>
            <p:nvPr/>
          </p:nvSpPr>
          <p:spPr>
            <a:xfrm>
              <a:off x="4571187" y="3642360"/>
              <a:ext cx="2165203" cy="45940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2" name="连接符: 曲线 31">
            <a:extLst>
              <a:ext uri="{FF2B5EF4-FFF2-40B4-BE49-F238E27FC236}">
                <a16:creationId xmlns:a16="http://schemas.microsoft.com/office/drawing/2014/main" id="{226E57E9-9135-E1A8-09A2-68C1333EE217}"/>
              </a:ext>
            </a:extLst>
          </p:cNvPr>
          <p:cNvCxnSpPr>
            <a:cxnSpLocks/>
          </p:cNvCxnSpPr>
          <p:nvPr/>
        </p:nvCxnSpPr>
        <p:spPr>
          <a:xfrm rot="5400000">
            <a:off x="2881313" y="1966911"/>
            <a:ext cx="285752" cy="27622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A71EC947-D90A-6015-44D1-9629C325C615}"/>
              </a:ext>
            </a:extLst>
          </p:cNvPr>
          <p:cNvSpPr txBox="1"/>
          <p:nvPr/>
        </p:nvSpPr>
        <p:spPr>
          <a:xfrm>
            <a:off x="3941403" y="5427368"/>
            <a:ext cx="374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只能处理点在</a:t>
            </a:r>
            <a:r>
              <a:rPr lang="en-US" altLang="zh-CN" dirty="0">
                <a:solidFill>
                  <a:srgbClr val="FF0000"/>
                </a:solidFill>
              </a:rPr>
              <a:t>FLAME</a:t>
            </a:r>
            <a:r>
              <a:rPr lang="zh-CN" altLang="en-US" dirty="0">
                <a:solidFill>
                  <a:srgbClr val="FF0000"/>
                </a:solidFill>
              </a:rPr>
              <a:t>网格上的情况！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9B0891F-2102-D16E-D5D4-353381C1A4B2}"/>
              </a:ext>
            </a:extLst>
          </p:cNvPr>
          <p:cNvGrpSpPr/>
          <p:nvPr/>
        </p:nvGrpSpPr>
        <p:grpSpPr>
          <a:xfrm>
            <a:off x="8017293" y="1553299"/>
            <a:ext cx="3152994" cy="4781029"/>
            <a:chOff x="8017293" y="1553299"/>
            <a:chExt cx="3152994" cy="478102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4A7ED33-45BA-1688-BE24-DA5BBFD3B200}"/>
                </a:ext>
              </a:extLst>
            </p:cNvPr>
            <p:cNvGrpSpPr/>
            <p:nvPr/>
          </p:nvGrpSpPr>
          <p:grpSpPr>
            <a:xfrm>
              <a:off x="8017293" y="1553299"/>
              <a:ext cx="3152994" cy="4781029"/>
              <a:chOff x="8017293" y="1553299"/>
              <a:chExt cx="3152994" cy="4781029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F9CB450-CA5C-A46D-A427-CBC94C950013}"/>
                  </a:ext>
                </a:extLst>
              </p:cNvPr>
              <p:cNvSpPr txBox="1"/>
              <p:nvPr/>
            </p:nvSpPr>
            <p:spPr>
              <a:xfrm>
                <a:off x="8740728" y="5964996"/>
                <a:ext cx="19591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Canonical Space</a:t>
                </a:r>
                <a:endParaRPr lang="zh-CN" altLang="en-US" dirty="0"/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405F45AF-62AA-C25D-F624-5D23FE4CCE78}"/>
                  </a:ext>
                </a:extLst>
              </p:cNvPr>
              <p:cNvGrpSpPr/>
              <p:nvPr/>
            </p:nvGrpSpPr>
            <p:grpSpPr>
              <a:xfrm>
                <a:off x="8017293" y="1553299"/>
                <a:ext cx="3152994" cy="4407335"/>
                <a:chOff x="8017293" y="1553299"/>
                <a:chExt cx="3152994" cy="4407335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4763A346-F8DC-C72C-C3D9-76655831EE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49" t="1582" r="19134" b="25613"/>
                <a:stretch/>
              </p:blipFill>
              <p:spPr>
                <a:xfrm>
                  <a:off x="8017293" y="1553299"/>
                  <a:ext cx="3152994" cy="440733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文本框 23">
                      <a:extLst>
                        <a:ext uri="{FF2B5EF4-FFF2-40B4-BE49-F238E27FC236}">
                          <a16:creationId xmlns:a16="http://schemas.microsoft.com/office/drawing/2014/main" id="{05725575-6B98-6B9F-B366-77B3DE2A1F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560050" y="1739900"/>
                      <a:ext cx="4889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4" name="文本框 23">
                      <a:extLst>
                        <a:ext uri="{FF2B5EF4-FFF2-40B4-BE49-F238E27FC236}">
                          <a16:creationId xmlns:a16="http://schemas.microsoft.com/office/drawing/2014/main" id="{05725575-6B98-6B9F-B366-77B3DE2A1F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560050" y="1739900"/>
                      <a:ext cx="488950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BD123E34-F339-89A3-4D7B-F03443863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54286" y="2176197"/>
                  <a:ext cx="819016" cy="3712734"/>
                </a:xfrm>
                <a:prstGeom prst="line">
                  <a:avLst/>
                </a:prstGeom>
                <a:ln>
                  <a:tailEnd type="oval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4" name="连接符: 曲线 33">
              <a:extLst>
                <a:ext uri="{FF2B5EF4-FFF2-40B4-BE49-F238E27FC236}">
                  <a16:creationId xmlns:a16="http://schemas.microsoft.com/office/drawing/2014/main" id="{2AAC6F17-9F0C-D658-9DD1-3E8C3624194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273307" y="1962148"/>
              <a:ext cx="426620" cy="209688"/>
            </a:xfrm>
            <a:prstGeom prst="curvedConnector3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67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12B9384-A868-BE39-DC2F-FFF0F381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0006"/>
          </a:xfrm>
        </p:spPr>
        <p:txBody>
          <a:bodyPr/>
          <a:lstStyle/>
          <a:p>
            <a:r>
              <a:rPr lang="zh-CN" altLang="en-US" dirty="0"/>
              <a:t>方法：</a:t>
            </a:r>
            <a:r>
              <a:rPr lang="en-US" altLang="zh-CN" dirty="0"/>
              <a:t>2.</a:t>
            </a:r>
            <a:r>
              <a:rPr lang="zh-CN" altLang="en-US" dirty="0"/>
              <a:t>进行映射到标准空间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F96F952-CB11-1F76-808F-D1A754C0D0CA}"/>
              </a:ext>
            </a:extLst>
          </p:cNvPr>
          <p:cNvSpPr txBox="1"/>
          <p:nvPr/>
        </p:nvSpPr>
        <p:spPr>
          <a:xfrm>
            <a:off x="91762" y="1023602"/>
            <a:ext cx="705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但是有</a:t>
            </a:r>
            <a:r>
              <a:rPr lang="zh-CN" altLang="en-US" dirty="0">
                <a:solidFill>
                  <a:srgbClr val="FF0000"/>
                </a:solidFill>
              </a:rPr>
              <a:t>不在</a:t>
            </a:r>
            <a:r>
              <a:rPr lang="en-US" altLang="zh-CN" dirty="0">
                <a:solidFill>
                  <a:srgbClr val="FF0000"/>
                </a:solidFill>
              </a:rPr>
              <a:t>FLAME</a:t>
            </a:r>
            <a:r>
              <a:rPr lang="zh-CN" altLang="en-US" dirty="0">
                <a:solidFill>
                  <a:srgbClr val="FF0000"/>
                </a:solidFill>
              </a:rPr>
              <a:t>网格</a:t>
            </a:r>
            <a:r>
              <a:rPr lang="zh-CN" altLang="en-US" dirty="0"/>
              <a:t>上的我们想要</a:t>
            </a:r>
            <a:r>
              <a:rPr lang="zh-CN" altLang="en-US" dirty="0">
                <a:solidFill>
                  <a:schemeClr val="accent1"/>
                </a:solidFill>
              </a:rPr>
              <a:t>采样的点</a:t>
            </a:r>
            <a:r>
              <a:rPr lang="zh-CN" altLang="en-US" dirty="0"/>
              <a:t>，该如何映射？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8C9BA9C-1A74-1B73-93D2-A5463674BBE0}"/>
              </a:ext>
            </a:extLst>
          </p:cNvPr>
          <p:cNvSpPr txBox="1"/>
          <p:nvPr/>
        </p:nvSpPr>
        <p:spPr>
          <a:xfrm>
            <a:off x="0" y="1475228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（比如</a:t>
            </a:r>
            <a:r>
              <a:rPr lang="en-US" altLang="zh-CN" dirty="0"/>
              <a:t>FLAME</a:t>
            </a:r>
            <a:r>
              <a:rPr lang="zh-CN" altLang="en-US" dirty="0"/>
              <a:t>模型中没有的牙齿、头发等）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7289947-1B9B-A1E3-63D0-5A42EF49EEAF}"/>
                  </a:ext>
                </a:extLst>
              </p:cNvPr>
              <p:cNvSpPr txBox="1"/>
              <p:nvPr/>
            </p:nvSpPr>
            <p:spPr>
              <a:xfrm>
                <a:off x="1745086" y="6349034"/>
                <a:ext cx="7933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光线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CN" altLang="en-US" dirty="0"/>
                  <a:t>产生的采样点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不在</a:t>
                </a:r>
                <a:r>
                  <a:rPr lang="en-US" altLang="zh-CN" dirty="0"/>
                  <a:t>FLAME</a:t>
                </a:r>
                <a:r>
                  <a:rPr lang="zh-CN" altLang="en-US" dirty="0"/>
                  <a:t>网格上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无法用前面的方法转换到标准空间！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7289947-1B9B-A1E3-63D0-5A42EF49E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086" y="6349034"/>
                <a:ext cx="7933386" cy="369332"/>
              </a:xfrm>
              <a:prstGeom prst="rect">
                <a:avLst/>
              </a:prstGeom>
              <a:blipFill>
                <a:blip r:embed="rId2"/>
                <a:stretch>
                  <a:fillRect l="-614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3CC26283-BBC2-4943-FD72-8C9654967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421" y="-73212"/>
            <a:ext cx="2130478" cy="267493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4A44886-6A54-4E5B-C0DC-1B35C21B9758}"/>
              </a:ext>
            </a:extLst>
          </p:cNvPr>
          <p:cNvGrpSpPr/>
          <p:nvPr/>
        </p:nvGrpSpPr>
        <p:grpSpPr>
          <a:xfrm>
            <a:off x="9772288" y="-238315"/>
            <a:ext cx="2233613" cy="3005138"/>
            <a:chOff x="9772288" y="-238315"/>
            <a:chExt cx="2233613" cy="300513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5F48931-6C54-54DC-7C1C-1243E2D3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2288" y="-238315"/>
              <a:ext cx="2233613" cy="3005138"/>
            </a:xfrm>
            <a:prstGeom prst="rect">
              <a:avLst/>
            </a:prstGeom>
          </p:spPr>
        </p:pic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C7CDDDF-687D-7177-52F0-502C91290E07}"/>
                </a:ext>
              </a:extLst>
            </p:cNvPr>
            <p:cNvSpPr/>
            <p:nvPr/>
          </p:nvSpPr>
          <p:spPr>
            <a:xfrm>
              <a:off x="10276160" y="402554"/>
              <a:ext cx="45719" cy="515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B3989FB-24A7-E225-B295-B43FF2985BF4}"/>
                    </a:ext>
                  </a:extLst>
                </p:cNvPr>
                <p:cNvSpPr txBox="1"/>
                <p:nvPr/>
              </p:nvSpPr>
              <p:spPr>
                <a:xfrm>
                  <a:off x="10047023" y="315463"/>
                  <a:ext cx="38153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DB3989FB-24A7-E225-B295-B43FF2985B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47023" y="315463"/>
                  <a:ext cx="381537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8C32B10-5042-CDE1-72CC-A0A3247B6D25}"/>
              </a:ext>
            </a:extLst>
          </p:cNvPr>
          <p:cNvGrpSpPr/>
          <p:nvPr/>
        </p:nvGrpSpPr>
        <p:grpSpPr>
          <a:xfrm>
            <a:off x="565230" y="2027480"/>
            <a:ext cx="4437350" cy="3904142"/>
            <a:chOff x="466802" y="2018155"/>
            <a:chExt cx="4437350" cy="3904142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50926152-4230-1BBF-DE12-680369B1386F}"/>
                </a:ext>
              </a:extLst>
            </p:cNvPr>
            <p:cNvGrpSpPr/>
            <p:nvPr/>
          </p:nvGrpSpPr>
          <p:grpSpPr>
            <a:xfrm>
              <a:off x="466802" y="2018155"/>
              <a:ext cx="4437350" cy="3809201"/>
              <a:chOff x="463062" y="2134744"/>
              <a:chExt cx="4437350" cy="3809201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CE8BA56E-AB5F-A111-7D9A-8817A30BA583}"/>
                  </a:ext>
                </a:extLst>
              </p:cNvPr>
              <p:cNvGrpSpPr/>
              <p:nvPr/>
            </p:nvGrpSpPr>
            <p:grpSpPr>
              <a:xfrm>
                <a:off x="463062" y="2134744"/>
                <a:ext cx="4437350" cy="3809201"/>
                <a:chOff x="463062" y="2134744"/>
                <a:chExt cx="4437350" cy="3809201"/>
              </a:xfrm>
            </p:grpSpPr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5E9244F7-9604-21BC-D92A-5F19F69DC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63062" y="2134744"/>
                  <a:ext cx="4437350" cy="3809201"/>
                </a:xfrm>
                <a:prstGeom prst="rect">
                  <a:avLst/>
                </a:prstGeom>
              </p:spPr>
            </p:pic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11C21016-295A-3C3B-2AF7-BC0E172E82E4}"/>
                    </a:ext>
                  </a:extLst>
                </p:cNvPr>
                <p:cNvSpPr/>
                <p:nvPr/>
              </p:nvSpPr>
              <p:spPr>
                <a:xfrm>
                  <a:off x="2524693" y="3192965"/>
                  <a:ext cx="45719" cy="515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443C744C-7A72-70B1-27AC-54B871575E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文本框 21">
                      <a:extLst>
                        <a:ext uri="{FF2B5EF4-FFF2-40B4-BE49-F238E27FC236}">
                          <a16:creationId xmlns:a16="http://schemas.microsoft.com/office/drawing/2014/main" id="{443C744C-7A72-70B1-27AC-54B871575E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65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文本框 25">
                      <a:extLst>
                        <a:ext uri="{FF2B5EF4-FFF2-40B4-BE49-F238E27FC236}">
                          <a16:creationId xmlns:a16="http://schemas.microsoft.com/office/drawing/2014/main" id="{BC696C18-F26C-48C8-0BCA-6C79878582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26" name="文本框 25">
                      <a:extLst>
                        <a:ext uri="{FF2B5EF4-FFF2-40B4-BE49-F238E27FC236}">
                          <a16:creationId xmlns:a16="http://schemas.microsoft.com/office/drawing/2014/main" id="{BC696C18-F26C-48C8-0BCA-6C798785829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C7981D68-92DE-A793-9A66-F70C1D877A3B}"/>
                  </a:ext>
                </a:extLst>
              </p:cNvPr>
              <p:cNvCxnSpPr/>
              <p:nvPr/>
            </p:nvCxnSpPr>
            <p:spPr>
              <a:xfrm flipH="1">
                <a:off x="2681737" y="2865967"/>
                <a:ext cx="423413" cy="35275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52D3D6E8-CD3C-2DF1-2625-935E6712F34A}"/>
                      </a:ext>
                    </a:extLst>
                  </p:cNvPr>
                  <p:cNvSpPr txBox="1"/>
                  <p:nvPr/>
                </p:nvSpPr>
                <p:spPr>
                  <a:xfrm>
                    <a:off x="3082030" y="2698312"/>
                    <a:ext cx="287866" cy="2918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𝑑𝑒𝑓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文本框 33">
                    <a:extLst>
                      <a:ext uri="{FF2B5EF4-FFF2-40B4-BE49-F238E27FC236}">
                        <a16:creationId xmlns:a16="http://schemas.microsoft.com/office/drawing/2014/main" id="{52D3D6E8-CD3C-2DF1-2625-935E6712F3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030" y="2698312"/>
                    <a:ext cx="287866" cy="29181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46809" b="-425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CC153E2-08A3-0F6E-1881-E21E32D769B0}"/>
                </a:ext>
              </a:extLst>
            </p:cNvPr>
            <p:cNvSpPr txBox="1"/>
            <p:nvPr/>
          </p:nvSpPr>
          <p:spPr>
            <a:xfrm>
              <a:off x="2628139" y="5552965"/>
              <a:ext cx="95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主视角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A5926AA9-F656-A607-A67D-046C851C56F8}"/>
              </a:ext>
            </a:extLst>
          </p:cNvPr>
          <p:cNvGrpSpPr/>
          <p:nvPr/>
        </p:nvGrpSpPr>
        <p:grpSpPr>
          <a:xfrm>
            <a:off x="5900672" y="2295988"/>
            <a:ext cx="4009302" cy="3635634"/>
            <a:chOff x="5900672" y="2295988"/>
            <a:chExt cx="4009302" cy="3635634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04300B81-0DCA-37E1-E070-A016703AE47F}"/>
                </a:ext>
              </a:extLst>
            </p:cNvPr>
            <p:cNvGrpSpPr/>
            <p:nvPr/>
          </p:nvGrpSpPr>
          <p:grpSpPr>
            <a:xfrm>
              <a:off x="5900672" y="2295988"/>
              <a:ext cx="4009302" cy="3538410"/>
              <a:chOff x="5900672" y="2170089"/>
              <a:chExt cx="4009302" cy="3538410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1CC8B2C7-7CCF-BA98-6A97-3032B7C28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00672" y="2266752"/>
                <a:ext cx="4009302" cy="344174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3310061A-29F5-0190-62F7-41142CD16D1F}"/>
                      </a:ext>
                    </a:extLst>
                  </p:cNvPr>
                  <p:cNvSpPr txBox="1"/>
                  <p:nvPr/>
                </p:nvSpPr>
                <p:spPr>
                  <a:xfrm>
                    <a:off x="7800186" y="2557978"/>
                    <a:ext cx="38153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3310061A-29F5-0190-62F7-41142CD16D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00186" y="2557978"/>
                    <a:ext cx="381537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5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945A60C-8DD8-3E48-5F46-93AD81745328}"/>
                  </a:ext>
                </a:extLst>
              </p:cNvPr>
              <p:cNvSpPr/>
              <p:nvPr/>
            </p:nvSpPr>
            <p:spPr>
              <a:xfrm>
                <a:off x="7844269" y="2927310"/>
                <a:ext cx="45719" cy="515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630DA169-79D9-7BC2-9061-7A24404A5ED7}"/>
                      </a:ext>
                    </a:extLst>
                  </p:cNvPr>
                  <p:cNvSpPr txBox="1"/>
                  <p:nvPr/>
                </p:nvSpPr>
                <p:spPr>
                  <a:xfrm>
                    <a:off x="9515754" y="3755187"/>
                    <a:ext cx="32543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630DA169-79D9-7BC2-9061-7A24404A5E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5754" y="3755187"/>
                    <a:ext cx="325437" cy="36933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D6342810-1687-BF2B-E0C0-42893695E5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2534" y="2440609"/>
                <a:ext cx="226713" cy="57258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4AB4E112-8BF8-47A8-756F-8763A3C27642}"/>
                      </a:ext>
                    </a:extLst>
                  </p:cNvPr>
                  <p:cNvSpPr txBox="1"/>
                  <p:nvPr/>
                </p:nvSpPr>
                <p:spPr>
                  <a:xfrm>
                    <a:off x="7343579" y="2170089"/>
                    <a:ext cx="287866" cy="2918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𝑑𝑒𝑓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4AB4E112-8BF8-47A8-756F-8763A3C276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43579" y="2170089"/>
                    <a:ext cx="287866" cy="29181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44681" b="-208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97FE6706-CA9E-DEAD-1A3A-DECE27D32E02}"/>
                </a:ext>
              </a:extLst>
            </p:cNvPr>
            <p:cNvSpPr txBox="1"/>
            <p:nvPr/>
          </p:nvSpPr>
          <p:spPr>
            <a:xfrm>
              <a:off x="7189421" y="5562290"/>
              <a:ext cx="954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侧视角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8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65FB9-AD45-B5A1-9C04-0911B8E4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60141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方法：</a:t>
            </a:r>
            <a:r>
              <a:rPr lang="en-US" altLang="zh-CN" sz="2800" dirty="0"/>
              <a:t>2.</a:t>
            </a:r>
            <a:r>
              <a:rPr lang="zh-CN" altLang="en-US" sz="2800" dirty="0"/>
              <a:t>如何映射到标准空间？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40A3009-A93B-D953-5559-448107632A9E}"/>
                  </a:ext>
                </a:extLst>
              </p:cNvPr>
              <p:cNvSpPr txBox="1"/>
              <p:nvPr/>
            </p:nvSpPr>
            <p:spPr>
              <a:xfrm>
                <a:off x="68741" y="602529"/>
                <a:ext cx="51001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该工作利用切线空间来保持点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到三角形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的偏移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40A3009-A93B-D953-5559-448107632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1" y="602529"/>
                <a:ext cx="5100159" cy="369332"/>
              </a:xfrm>
              <a:prstGeom prst="rect">
                <a:avLst/>
              </a:prstGeom>
              <a:blipFill>
                <a:blip r:embed="rId2"/>
                <a:stretch>
                  <a:fillRect l="-95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7A88ED8C-FA4B-0AC7-49F1-E028CA2403A7}"/>
              </a:ext>
            </a:extLst>
          </p:cNvPr>
          <p:cNvGrpSpPr/>
          <p:nvPr/>
        </p:nvGrpSpPr>
        <p:grpSpPr>
          <a:xfrm>
            <a:off x="5298677" y="1031185"/>
            <a:ext cx="6769868" cy="2364698"/>
            <a:chOff x="597731" y="153123"/>
            <a:chExt cx="7072984" cy="2364698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C843E7-E43F-109F-F93A-675D1620F1A6}"/>
                </a:ext>
              </a:extLst>
            </p:cNvPr>
            <p:cNvSpPr/>
            <p:nvPr/>
          </p:nvSpPr>
          <p:spPr>
            <a:xfrm>
              <a:off x="597731" y="153123"/>
              <a:ext cx="7072983" cy="236469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FC8E86C-6A86-099F-8854-33EDB4A65C02}"/>
                </a:ext>
              </a:extLst>
            </p:cNvPr>
            <p:cNvSpPr txBox="1"/>
            <p:nvPr/>
          </p:nvSpPr>
          <p:spPr>
            <a:xfrm>
              <a:off x="4206298" y="1995836"/>
              <a:ext cx="34644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-Learn OpenGL</a:t>
              </a:r>
              <a:r>
                <a:rPr lang="zh-CN" altLang="en-US" sz="1600" dirty="0"/>
                <a:t>：</a:t>
              </a:r>
              <a:r>
                <a:rPr lang="en-US" altLang="zh-CN" sz="1600" dirty="0"/>
                <a:t>Normal Mapping</a:t>
              </a:r>
              <a:endParaRPr lang="zh-CN" altLang="en-US" sz="1600" dirty="0"/>
            </a:p>
          </p:txBody>
        </p:sp>
        <p:pic>
          <p:nvPicPr>
            <p:cNvPr id="13" name="Picture 2" descr="Normal mapping tangent, bitangent and normal vectors on a surface in OpenGL">
              <a:extLst>
                <a:ext uri="{FF2B5EF4-FFF2-40B4-BE49-F238E27FC236}">
                  <a16:creationId xmlns:a16="http://schemas.microsoft.com/office/drawing/2014/main" id="{C21AC893-4181-3572-8C20-B7A8C6F26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279" y="234326"/>
              <a:ext cx="2423055" cy="1768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025B24C-C106-6A05-5A82-94569C27B232}"/>
                </a:ext>
              </a:extLst>
            </p:cNvPr>
            <p:cNvSpPr txBox="1"/>
            <p:nvPr/>
          </p:nvSpPr>
          <p:spPr>
            <a:xfrm>
              <a:off x="614229" y="831610"/>
              <a:ext cx="4678988" cy="1346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i="0" dirty="0">
                  <a:solidFill>
                    <a:srgbClr val="222222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切向空间是一个相对于三角形的本地参考坐标系。</a:t>
              </a:r>
              <a:endParaRPr lang="en-US" altLang="zh-CN" sz="1400" i="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i="0" dirty="0">
                  <a:solidFill>
                    <a:srgbClr val="222222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法线永远指着正</a:t>
              </a:r>
              <a:r>
                <a:rPr lang="en-US" altLang="zh-CN" sz="1400" i="0" dirty="0">
                  <a:solidFill>
                    <a:srgbClr val="222222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z</a:t>
              </a:r>
              <a:r>
                <a:rPr lang="zh-CN" altLang="en-US" sz="1400" i="0" dirty="0">
                  <a:solidFill>
                    <a:srgbClr val="222222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方向。</a:t>
              </a:r>
              <a:endParaRPr lang="en-US" altLang="zh-CN" sz="1400" i="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b="0" i="0" dirty="0">
                  <a:solidFill>
                    <a:srgbClr val="222222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法线相对于单个三角形的本地参考框架。</a:t>
              </a:r>
              <a:endParaRPr lang="en-US" altLang="zh-CN" sz="1400" b="0" i="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22222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经常用于</a:t>
              </a:r>
              <a:r>
                <a:rPr lang="en-US" altLang="zh-CN" sz="1400" dirty="0">
                  <a:solidFill>
                    <a:srgbClr val="22222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Normal Mapping</a:t>
              </a:r>
              <a:endParaRPr lang="en-US" altLang="zh-CN" sz="1400" i="0" dirty="0">
                <a:solidFill>
                  <a:srgbClr val="22222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D49364-C573-33E6-B9F5-64E9BE03B99E}"/>
                </a:ext>
              </a:extLst>
            </p:cNvPr>
            <p:cNvSpPr txBox="1"/>
            <p:nvPr/>
          </p:nvSpPr>
          <p:spPr>
            <a:xfrm>
              <a:off x="614229" y="386366"/>
              <a:ext cx="1214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b="1" dirty="0">
                  <a:solidFill>
                    <a:schemeClr val="accent1"/>
                  </a:solidFill>
                </a:rPr>
                <a:t>切向空间</a:t>
              </a:r>
              <a:endParaRPr lang="zh-CN" altLang="en-US" dirty="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5BA0D868-9B69-A027-B93E-459A08806A4A}"/>
              </a:ext>
            </a:extLst>
          </p:cNvPr>
          <p:cNvGrpSpPr/>
          <p:nvPr/>
        </p:nvGrpSpPr>
        <p:grpSpPr>
          <a:xfrm>
            <a:off x="4126041" y="4392555"/>
            <a:ext cx="3715557" cy="2465445"/>
            <a:chOff x="4126041" y="4392555"/>
            <a:chExt cx="3715557" cy="24654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5B149C4-9184-EF9E-7A0C-D50D3276C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 t="8960" r="9306" b="14179"/>
            <a:stretch/>
          </p:blipFill>
          <p:spPr>
            <a:xfrm>
              <a:off x="4126041" y="4392555"/>
              <a:ext cx="3715557" cy="2092658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E8D91E8-DD2A-3647-5353-1FBE7C2688F3}"/>
                </a:ext>
              </a:extLst>
            </p:cNvPr>
            <p:cNvSpPr txBox="1"/>
            <p:nvPr/>
          </p:nvSpPr>
          <p:spPr>
            <a:xfrm>
              <a:off x="4998520" y="6488668"/>
              <a:ext cx="18948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Tangent Space </a:t>
              </a:r>
              <a:endParaRPr lang="zh-CN" altLang="en-US" dirty="0"/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249C736-C28A-BA37-18AC-82734E365A10}"/>
              </a:ext>
            </a:extLst>
          </p:cNvPr>
          <p:cNvGrpSpPr/>
          <p:nvPr/>
        </p:nvGrpSpPr>
        <p:grpSpPr>
          <a:xfrm>
            <a:off x="6582" y="776970"/>
            <a:ext cx="4003763" cy="3615585"/>
            <a:chOff x="-185792" y="961636"/>
            <a:chExt cx="4003763" cy="3615585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8C7CF83D-6C29-0826-79CE-F2982F30B33E}"/>
                </a:ext>
              </a:extLst>
            </p:cNvPr>
            <p:cNvSpPr txBox="1"/>
            <p:nvPr/>
          </p:nvSpPr>
          <p:spPr>
            <a:xfrm>
              <a:off x="1052986" y="4207889"/>
              <a:ext cx="18948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Deformed Space </a:t>
              </a:r>
              <a:endParaRPr lang="zh-CN" altLang="en-US" dirty="0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B9D7325-5195-8EC3-6071-6F9477A8F210}"/>
                </a:ext>
              </a:extLst>
            </p:cNvPr>
            <p:cNvGrpSpPr/>
            <p:nvPr/>
          </p:nvGrpSpPr>
          <p:grpSpPr>
            <a:xfrm>
              <a:off x="-185792" y="961636"/>
              <a:ext cx="4003763" cy="3548986"/>
              <a:chOff x="463062" y="2134744"/>
              <a:chExt cx="4437350" cy="3809201"/>
            </a:xfrm>
          </p:grpSpPr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5A3A9754-0156-BE25-DA48-401119D9DC2D}"/>
                  </a:ext>
                </a:extLst>
              </p:cNvPr>
              <p:cNvGrpSpPr/>
              <p:nvPr/>
            </p:nvGrpSpPr>
            <p:grpSpPr>
              <a:xfrm>
                <a:off x="463062" y="2134744"/>
                <a:ext cx="4437350" cy="3809201"/>
                <a:chOff x="463062" y="2134744"/>
                <a:chExt cx="4437350" cy="3809201"/>
              </a:xfrm>
            </p:grpSpPr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E8B23FDB-9B7F-F2C2-8180-6BBEDDD610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63062" y="2134744"/>
                  <a:ext cx="4437350" cy="3809201"/>
                </a:xfrm>
                <a:prstGeom prst="rect">
                  <a:avLst/>
                </a:prstGeom>
              </p:spPr>
            </p:pic>
            <p:sp>
              <p:nvSpPr>
                <p:cNvPr id="32" name="椭圆 31">
                  <a:extLst>
                    <a:ext uri="{FF2B5EF4-FFF2-40B4-BE49-F238E27FC236}">
                      <a16:creationId xmlns:a16="http://schemas.microsoft.com/office/drawing/2014/main" id="{A7AE47F1-3484-4B84-1486-7840091F799E}"/>
                    </a:ext>
                  </a:extLst>
                </p:cNvPr>
                <p:cNvSpPr/>
                <p:nvPr/>
              </p:nvSpPr>
              <p:spPr>
                <a:xfrm>
                  <a:off x="2524693" y="3192965"/>
                  <a:ext cx="45719" cy="515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文本框 32">
                      <a:extLst>
                        <a:ext uri="{FF2B5EF4-FFF2-40B4-BE49-F238E27FC236}">
                          <a16:creationId xmlns:a16="http://schemas.microsoft.com/office/drawing/2014/main" id="{904BBF40-5255-9C9C-A83D-F937DEE8A6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文本框 32">
                      <a:extLst>
                        <a:ext uri="{FF2B5EF4-FFF2-40B4-BE49-F238E27FC236}">
                          <a16:creationId xmlns:a16="http://schemas.microsoft.com/office/drawing/2014/main" id="{904BBF40-5255-9C9C-A83D-F937DEE8A68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文本框 33">
                      <a:extLst>
                        <a:ext uri="{FF2B5EF4-FFF2-40B4-BE49-F238E27FC236}">
                          <a16:creationId xmlns:a16="http://schemas.microsoft.com/office/drawing/2014/main" id="{24D2FE57-5D91-2FF5-17A4-14A5DE30AE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4" name="文本框 33">
                      <a:extLst>
                        <a:ext uri="{FF2B5EF4-FFF2-40B4-BE49-F238E27FC236}">
                          <a16:creationId xmlns:a16="http://schemas.microsoft.com/office/drawing/2014/main" id="{24D2FE57-5D91-2FF5-17A4-14A5DE30AEB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36E99FB2-6597-B25A-E57B-19EF293638DF}"/>
                  </a:ext>
                </a:extLst>
              </p:cNvPr>
              <p:cNvCxnSpPr/>
              <p:nvPr/>
            </p:nvCxnSpPr>
            <p:spPr>
              <a:xfrm flipH="1">
                <a:off x="2681737" y="2865967"/>
                <a:ext cx="423413" cy="35275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232C569C-3AD3-4FA1-208F-F876501CE9E0}"/>
                      </a:ext>
                    </a:extLst>
                  </p:cNvPr>
                  <p:cNvSpPr txBox="1"/>
                  <p:nvPr/>
                </p:nvSpPr>
                <p:spPr>
                  <a:xfrm>
                    <a:off x="3082030" y="2698312"/>
                    <a:ext cx="287866" cy="3132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𝑑𝑒𝑓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232C569C-3AD3-4FA1-208F-F876501CE9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030" y="2698312"/>
                    <a:ext cx="287866" cy="31320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60465" b="-208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753E8CA9-412E-10C8-90F7-C9F0285B869C}"/>
              </a:ext>
            </a:extLst>
          </p:cNvPr>
          <p:cNvGrpSpPr/>
          <p:nvPr/>
        </p:nvGrpSpPr>
        <p:grpSpPr>
          <a:xfrm>
            <a:off x="8181657" y="2991608"/>
            <a:ext cx="4110626" cy="3620444"/>
            <a:chOff x="8245705" y="2722300"/>
            <a:chExt cx="4110626" cy="362044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AB1839B-6BD9-54B2-C96F-65B1654D1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705" y="2722300"/>
              <a:ext cx="4110626" cy="35287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E3301C8D-492C-FAA3-4215-BC0031CCA40A}"/>
                    </a:ext>
                  </a:extLst>
                </p:cNvPr>
                <p:cNvSpPr txBox="1"/>
                <p:nvPr/>
              </p:nvSpPr>
              <p:spPr>
                <a:xfrm>
                  <a:off x="9634256" y="3422377"/>
                  <a:ext cx="3442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E3301C8D-492C-FAA3-4215-BC0031CCA4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4256" y="3422377"/>
                  <a:ext cx="344256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AEE4E92C-117E-5AA8-011F-C1C4E0F0722D}"/>
                </a:ext>
              </a:extLst>
            </p:cNvPr>
            <p:cNvSpPr/>
            <p:nvPr/>
          </p:nvSpPr>
          <p:spPr>
            <a:xfrm>
              <a:off x="9918723" y="3652503"/>
              <a:ext cx="41252" cy="479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4A625018-8BF4-1357-2AA3-025FAF4FAB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8861" y="3777435"/>
              <a:ext cx="521114" cy="13343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B4157C05-294B-B865-EFF3-7D2402A6F0FF}"/>
                    </a:ext>
                  </a:extLst>
                </p:cNvPr>
                <p:cNvSpPr txBox="1"/>
                <p:nvPr/>
              </p:nvSpPr>
              <p:spPr>
                <a:xfrm>
                  <a:off x="9179123" y="3800093"/>
                  <a:ext cx="2597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𝑐𝑎𝑛𝑜𝑛</m:t>
                            </m:r>
                          </m:sub>
                        </m:sSub>
                      </m:oMath>
                    </m:oMathPara>
                  </a14:m>
                  <a:endParaRPr lang="zh-CN" altLang="en-US" sz="1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B4157C05-294B-B865-EFF3-7D2402A6F0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123" y="3800093"/>
                  <a:ext cx="259738" cy="276999"/>
                </a:xfrm>
                <a:prstGeom prst="rect">
                  <a:avLst/>
                </a:prstGeom>
                <a:blipFill>
                  <a:blip r:embed="rId11"/>
                  <a:stretch>
                    <a:fillRect r="-10714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BB81E46-ADF7-23CA-E8DF-962DFF36846C}"/>
                </a:ext>
              </a:extLst>
            </p:cNvPr>
            <p:cNvSpPr txBox="1"/>
            <p:nvPr/>
          </p:nvSpPr>
          <p:spPr>
            <a:xfrm>
              <a:off x="9680071" y="5973412"/>
              <a:ext cx="20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Canonical Space</a:t>
              </a:r>
              <a:endParaRPr lang="zh-CN" altLang="en-US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6DD67B6-F97A-D1A7-7519-E998A7B3505A}"/>
              </a:ext>
            </a:extLst>
          </p:cNvPr>
          <p:cNvGrpSpPr/>
          <p:nvPr/>
        </p:nvGrpSpPr>
        <p:grpSpPr>
          <a:xfrm>
            <a:off x="3191313" y="4141290"/>
            <a:ext cx="934728" cy="876491"/>
            <a:chOff x="3191313" y="4141290"/>
            <a:chExt cx="934728" cy="876491"/>
          </a:xfrm>
        </p:grpSpPr>
        <p:sp>
          <p:nvSpPr>
            <p:cNvPr id="26" name="箭头: 右 25">
              <a:extLst>
                <a:ext uri="{FF2B5EF4-FFF2-40B4-BE49-F238E27FC236}">
                  <a16:creationId xmlns:a16="http://schemas.microsoft.com/office/drawing/2014/main" id="{3134F0CC-41A5-FF0B-C9F5-67D5595C313F}"/>
                </a:ext>
              </a:extLst>
            </p:cNvPr>
            <p:cNvSpPr/>
            <p:nvPr/>
          </p:nvSpPr>
          <p:spPr>
            <a:xfrm rot="2505923">
              <a:off x="3191313" y="4569048"/>
              <a:ext cx="899583" cy="4487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7835165D-89EA-BA31-43F8-04101385BEAC}"/>
                    </a:ext>
                  </a:extLst>
                </p:cNvPr>
                <p:cNvSpPr txBox="1"/>
                <p:nvPr/>
              </p:nvSpPr>
              <p:spPr>
                <a:xfrm>
                  <a:off x="3600450" y="4141290"/>
                  <a:ext cx="5255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7835165D-89EA-BA31-43F8-04101385B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450" y="4141290"/>
                  <a:ext cx="52559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6BD033A-70A5-F07A-E884-FC55D610188E}"/>
              </a:ext>
            </a:extLst>
          </p:cNvPr>
          <p:cNvGrpSpPr/>
          <p:nvPr/>
        </p:nvGrpSpPr>
        <p:grpSpPr>
          <a:xfrm rot="1087231">
            <a:off x="7578802" y="4432498"/>
            <a:ext cx="936951" cy="709885"/>
            <a:chOff x="7578802" y="4432498"/>
            <a:chExt cx="936951" cy="709885"/>
          </a:xfrm>
        </p:grpSpPr>
        <p:sp>
          <p:nvSpPr>
            <p:cNvPr id="35" name="箭头: 右 34">
              <a:extLst>
                <a:ext uri="{FF2B5EF4-FFF2-40B4-BE49-F238E27FC236}">
                  <a16:creationId xmlns:a16="http://schemas.microsoft.com/office/drawing/2014/main" id="{5AC81367-79E4-8E68-9BCE-A5994AB8511B}"/>
                </a:ext>
              </a:extLst>
            </p:cNvPr>
            <p:cNvSpPr/>
            <p:nvPr/>
          </p:nvSpPr>
          <p:spPr>
            <a:xfrm rot="19941979">
              <a:off x="7616170" y="4693650"/>
              <a:ext cx="899583" cy="44873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267583F-F1CC-49B0-B729-7EB6ABE45000}"/>
                    </a:ext>
                  </a:extLst>
                </p:cNvPr>
                <p:cNvSpPr txBox="1"/>
                <p:nvPr/>
              </p:nvSpPr>
              <p:spPr>
                <a:xfrm>
                  <a:off x="7578802" y="4432498"/>
                  <a:ext cx="5255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8267583F-F1CC-49B0-B729-7EB6ABE450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8802" y="4432498"/>
                  <a:ext cx="525591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444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A7A518F-57D2-EA2E-334E-289F73B06A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6201" y="4012640"/>
                <a:ext cx="10515600" cy="15305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𝑑𝑒𝑓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𝑒𝑓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𝑑𝑒𝑓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800" b="0" dirty="0"/>
              </a:p>
              <a:p>
                <a:pPr marL="0" indent="0">
                  <a:buNone/>
                </a:pPr>
                <a:r>
                  <a:rPr lang="en-US" altLang="zh-CN" sz="1800" b="0" dirty="0"/>
                  <a:t>                                                                                                                            </a:t>
                </a:r>
                <a:r>
                  <a:rPr lang="zh-CN" altLang="en-US" sz="1800" b="0" dirty="0"/>
                  <a:t>（</a:t>
                </a:r>
                <a:r>
                  <a:rPr lang="en-US" altLang="zh-CN" sz="1800" b="0" dirty="0"/>
                  <a:t>2</a:t>
                </a:r>
                <a:r>
                  <a:rPr lang="zh-CN" altLang="en-US" sz="1800" b="0" dirty="0"/>
                  <a:t>）</a:t>
                </a:r>
                <a:endParaRPr lang="en-US" altLang="zh-CN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𝑐𝑎𝑛𝑜𝑛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𝑎𝑛𝑜𝑛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𝑐𝑎𝑛𝑜𝑛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1800" dirty="0"/>
              </a:p>
              <a:p>
                <a:pPr marL="0" indent="0">
                  <a:buNone/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A7A518F-57D2-EA2E-334E-289F73B06A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6201" y="4012640"/>
                <a:ext cx="10515600" cy="1530560"/>
              </a:xfrm>
              <a:blipFill>
                <a:blip r:embed="rId2"/>
                <a:stretch>
                  <a:fillRect t="-3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F4C1CB0-0457-D452-B21E-036BC06E33CC}"/>
                  </a:ext>
                </a:extLst>
              </p:cNvPr>
              <p:cNvSpPr txBox="1"/>
              <p:nvPr/>
            </p:nvSpPr>
            <p:spPr>
              <a:xfrm>
                <a:off x="3123872" y="5533313"/>
                <a:ext cx="6125548" cy="1183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𝑐𝑎𝑛𝑜𝑛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𝑑𝑒𝑓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  <a:p>
                <a:r>
                  <a:rPr lang="en-US" altLang="zh-CN" dirty="0">
                    <a:ea typeface="Cambria Math" panose="02040503050406030204" pitchFamily="18" charset="0"/>
                  </a:rPr>
                  <a:t>                                                                                 (3)      </a:t>
                </a:r>
                <a:endParaRPr lang="en-US" altLang="zh-CN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zh-CN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F4C1CB0-0457-D452-B21E-036BC06E3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872" y="5533313"/>
                <a:ext cx="6125548" cy="11836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1711BB63-F4C5-5C67-DF20-0F310E576CB9}"/>
              </a:ext>
            </a:extLst>
          </p:cNvPr>
          <p:cNvGrpSpPr/>
          <p:nvPr/>
        </p:nvGrpSpPr>
        <p:grpSpPr>
          <a:xfrm>
            <a:off x="4226223" y="915822"/>
            <a:ext cx="3715557" cy="2465445"/>
            <a:chOff x="4126041" y="4392555"/>
            <a:chExt cx="3715557" cy="246544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EE5110-26BF-980B-15F5-2876AB1AB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0" t="8960" r="9306" b="14179"/>
            <a:stretch/>
          </p:blipFill>
          <p:spPr>
            <a:xfrm>
              <a:off x="4126041" y="4392555"/>
              <a:ext cx="3715557" cy="209265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D0BA699-B290-6484-C09A-B3C6A0114D76}"/>
                </a:ext>
              </a:extLst>
            </p:cNvPr>
            <p:cNvSpPr txBox="1"/>
            <p:nvPr/>
          </p:nvSpPr>
          <p:spPr>
            <a:xfrm>
              <a:off x="4998520" y="6488668"/>
              <a:ext cx="18948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Tangent Space </a:t>
              </a:r>
              <a:endParaRPr lang="zh-CN" altLang="en-US" dirty="0"/>
            </a:p>
          </p:txBody>
        </p:sp>
      </p:grpSp>
      <p:sp>
        <p:nvSpPr>
          <p:cNvPr id="9" name="箭头: 右 8">
            <a:extLst>
              <a:ext uri="{FF2B5EF4-FFF2-40B4-BE49-F238E27FC236}">
                <a16:creationId xmlns:a16="http://schemas.microsoft.com/office/drawing/2014/main" id="{E759EE85-44E8-7BF9-8DAF-7B339D639B8D}"/>
              </a:ext>
            </a:extLst>
          </p:cNvPr>
          <p:cNvSpPr/>
          <p:nvPr/>
        </p:nvSpPr>
        <p:spPr>
          <a:xfrm>
            <a:off x="3728930" y="1977493"/>
            <a:ext cx="529787" cy="3605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7334EC27-B3D5-D05D-92CB-2D45D9167FAD}"/>
              </a:ext>
            </a:extLst>
          </p:cNvPr>
          <p:cNvSpPr/>
          <p:nvPr/>
        </p:nvSpPr>
        <p:spPr>
          <a:xfrm>
            <a:off x="8070192" y="1874573"/>
            <a:ext cx="467380" cy="3736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037A188-1161-C5E2-4E2B-30B40CAAA879}"/>
              </a:ext>
            </a:extLst>
          </p:cNvPr>
          <p:cNvGrpSpPr/>
          <p:nvPr/>
        </p:nvGrpSpPr>
        <p:grpSpPr>
          <a:xfrm>
            <a:off x="8680691" y="110209"/>
            <a:ext cx="4110626" cy="3620444"/>
            <a:chOff x="8245705" y="2722300"/>
            <a:chExt cx="4110626" cy="362044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82586AF-E902-BC7C-E7E1-6DB388B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705" y="2722300"/>
              <a:ext cx="4110626" cy="35287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4703E12-F307-0221-B247-4DFB2242277A}"/>
                    </a:ext>
                  </a:extLst>
                </p:cNvPr>
                <p:cNvSpPr txBox="1"/>
                <p:nvPr/>
              </p:nvSpPr>
              <p:spPr>
                <a:xfrm>
                  <a:off x="9634256" y="3422377"/>
                  <a:ext cx="34425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74703E12-F307-0221-B247-4DFB224227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34256" y="3422377"/>
                  <a:ext cx="34425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392C6E84-7593-BB36-EAE9-95F1D26B7ECF}"/>
                </a:ext>
              </a:extLst>
            </p:cNvPr>
            <p:cNvSpPr/>
            <p:nvPr/>
          </p:nvSpPr>
          <p:spPr>
            <a:xfrm>
              <a:off x="9918723" y="3652503"/>
              <a:ext cx="41252" cy="479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2F60F855-EA37-92CB-AB34-BF4AAFD10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8861" y="3777435"/>
              <a:ext cx="521114" cy="13343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5D3340F-7165-7BAC-417A-1EEFFE924F44}"/>
                    </a:ext>
                  </a:extLst>
                </p:cNvPr>
                <p:cNvSpPr txBox="1"/>
                <p:nvPr/>
              </p:nvSpPr>
              <p:spPr>
                <a:xfrm>
                  <a:off x="9179123" y="3800093"/>
                  <a:ext cx="25973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𝑐𝑎𝑛𝑜𝑛</m:t>
                            </m:r>
                          </m:sub>
                        </m:sSub>
                      </m:oMath>
                    </m:oMathPara>
                  </a14:m>
                  <a:endParaRPr lang="zh-CN" altLang="en-US" sz="1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C5D3340F-7165-7BAC-417A-1EEFFE924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123" y="3800093"/>
                  <a:ext cx="25973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1023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7773F10-5C3B-CD29-4B80-D45682F304E0}"/>
                </a:ext>
              </a:extLst>
            </p:cNvPr>
            <p:cNvSpPr txBox="1"/>
            <p:nvPr/>
          </p:nvSpPr>
          <p:spPr>
            <a:xfrm>
              <a:off x="9680071" y="5973412"/>
              <a:ext cx="203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Canonical Space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A7E0BB1-6EE7-5AB8-871F-B8C4A9C1AD88}"/>
                  </a:ext>
                </a:extLst>
              </p:cNvPr>
              <p:cNvSpPr txBox="1"/>
              <p:nvPr/>
            </p:nvSpPr>
            <p:spPr>
              <a:xfrm>
                <a:off x="3563703" y="1435360"/>
                <a:ext cx="779531" cy="413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𝑑𝑒𝑓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A7E0BB1-6EE7-5AB8-871F-B8C4A9C1A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703" y="1435360"/>
                <a:ext cx="779531" cy="413703"/>
              </a:xfrm>
              <a:prstGeom prst="rect">
                <a:avLst/>
              </a:prstGeom>
              <a:blipFill>
                <a:blip r:embed="rId8"/>
                <a:stretch>
                  <a:fillRect b="-10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C0BFFA5-38A6-BB4A-7048-13027E4DF4A4}"/>
                  </a:ext>
                </a:extLst>
              </p:cNvPr>
              <p:cNvSpPr txBox="1"/>
              <p:nvPr/>
            </p:nvSpPr>
            <p:spPr>
              <a:xfrm>
                <a:off x="7944666" y="1414181"/>
                <a:ext cx="8318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𝑐𝑎𝑛𝑜𝑛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C0BFFA5-38A6-BB4A-7048-13027E4D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666" y="1414181"/>
                <a:ext cx="83185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254679-2FCF-4473-6E6A-DEAAB25D0CCD}"/>
                  </a:ext>
                </a:extLst>
              </p:cNvPr>
              <p:cNvSpPr txBox="1"/>
              <p:nvPr/>
            </p:nvSpPr>
            <p:spPr>
              <a:xfrm>
                <a:off x="2376294" y="5610394"/>
                <a:ext cx="34641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得到最终的变换矩阵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zh-CN" altLang="en-US" dirty="0"/>
                  <a:t>：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254679-2FCF-4473-6E6A-DEAAB25D0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294" y="5610394"/>
                <a:ext cx="3464115" cy="369332"/>
              </a:xfrm>
              <a:prstGeom prst="rect">
                <a:avLst/>
              </a:prstGeom>
              <a:blipFill>
                <a:blip r:embed="rId10"/>
                <a:stretch>
                  <a:fillRect l="-158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标题 1">
            <a:extLst>
              <a:ext uri="{FF2B5EF4-FFF2-40B4-BE49-F238E27FC236}">
                <a16:creationId xmlns:a16="http://schemas.microsoft.com/office/drawing/2014/main" id="{505AE4EA-AC50-1923-2813-333FCE07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99400" cy="529923"/>
          </a:xfrm>
        </p:spPr>
        <p:txBody>
          <a:bodyPr>
            <a:noAutofit/>
          </a:bodyPr>
          <a:lstStyle/>
          <a:p>
            <a:r>
              <a:rPr lang="zh-CN" altLang="en-US" sz="2800" dirty="0"/>
              <a:t>方法：</a:t>
            </a:r>
            <a:r>
              <a:rPr lang="en-US" altLang="zh-CN" sz="2800" dirty="0"/>
              <a:t>2.</a:t>
            </a:r>
            <a:r>
              <a:rPr lang="zh-CN" altLang="en-US" sz="2800" dirty="0"/>
              <a:t>如何映射到标准空间？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D3261588-F67E-9D21-4173-78F722AE23D6}"/>
              </a:ext>
            </a:extLst>
          </p:cNvPr>
          <p:cNvGrpSpPr/>
          <p:nvPr/>
        </p:nvGrpSpPr>
        <p:grpSpPr>
          <a:xfrm>
            <a:off x="104589" y="41270"/>
            <a:ext cx="4003763" cy="3615585"/>
            <a:chOff x="-185792" y="961636"/>
            <a:chExt cx="4003763" cy="3615585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26103305-9783-8D35-ED97-7407A5AD4FDD}"/>
                </a:ext>
              </a:extLst>
            </p:cNvPr>
            <p:cNvSpPr txBox="1"/>
            <p:nvPr/>
          </p:nvSpPr>
          <p:spPr>
            <a:xfrm>
              <a:off x="1052986" y="4207889"/>
              <a:ext cx="18948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Deformed Space </a:t>
              </a:r>
              <a:endParaRPr lang="zh-CN" altLang="en-US" dirty="0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F00E184A-F10E-AED9-6724-6F1D0B5D2805}"/>
                </a:ext>
              </a:extLst>
            </p:cNvPr>
            <p:cNvGrpSpPr/>
            <p:nvPr/>
          </p:nvGrpSpPr>
          <p:grpSpPr>
            <a:xfrm>
              <a:off x="-185792" y="961636"/>
              <a:ext cx="4003763" cy="3548986"/>
              <a:chOff x="463062" y="2134744"/>
              <a:chExt cx="4437350" cy="3809201"/>
            </a:xfrm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2926480F-1D06-BD68-879A-1C8D4361C58E}"/>
                  </a:ext>
                </a:extLst>
              </p:cNvPr>
              <p:cNvGrpSpPr/>
              <p:nvPr/>
            </p:nvGrpSpPr>
            <p:grpSpPr>
              <a:xfrm>
                <a:off x="463062" y="2134744"/>
                <a:ext cx="4437350" cy="3809201"/>
                <a:chOff x="463062" y="2134744"/>
                <a:chExt cx="4437350" cy="3809201"/>
              </a:xfrm>
            </p:grpSpPr>
            <p:pic>
              <p:nvPicPr>
                <p:cNvPr id="38" name="图片 37">
                  <a:extLst>
                    <a:ext uri="{FF2B5EF4-FFF2-40B4-BE49-F238E27FC236}">
                      <a16:creationId xmlns:a16="http://schemas.microsoft.com/office/drawing/2014/main" id="{B749DF28-C9A4-3ED9-0319-B473E6D2D9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63062" y="2134744"/>
                  <a:ext cx="4437350" cy="3809201"/>
                </a:xfrm>
                <a:prstGeom prst="rect">
                  <a:avLst/>
                </a:prstGeom>
              </p:spPr>
            </p:pic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19E28BE9-B1EF-F90A-D20D-E79BBA61CE5A}"/>
                    </a:ext>
                  </a:extLst>
                </p:cNvPr>
                <p:cNvSpPr/>
                <p:nvPr/>
              </p:nvSpPr>
              <p:spPr>
                <a:xfrm>
                  <a:off x="2524693" y="3192965"/>
                  <a:ext cx="45719" cy="515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5F908630-E892-F64A-5FE5-10DEC494CE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5F908630-E892-F64A-5FE5-10DEC494CE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79387" y="2959447"/>
                      <a:ext cx="381537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b="-1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文本框 40">
                      <a:extLst>
                        <a:ext uri="{FF2B5EF4-FFF2-40B4-BE49-F238E27FC236}">
                          <a16:creationId xmlns:a16="http://schemas.microsoft.com/office/drawing/2014/main" id="{9929C8BD-4D8F-264E-C355-B854F35648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1" name="文本框 40">
                      <a:extLst>
                        <a:ext uri="{FF2B5EF4-FFF2-40B4-BE49-F238E27FC236}">
                          <a16:creationId xmlns:a16="http://schemas.microsoft.com/office/drawing/2014/main" id="{9929C8BD-4D8F-264E-C355-B854F35648B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52463" y="5300222"/>
                      <a:ext cx="515937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89AA93AF-740F-BC83-3D8B-AF24F98B8E89}"/>
                  </a:ext>
                </a:extLst>
              </p:cNvPr>
              <p:cNvCxnSpPr/>
              <p:nvPr/>
            </p:nvCxnSpPr>
            <p:spPr>
              <a:xfrm flipH="1">
                <a:off x="2681737" y="2865967"/>
                <a:ext cx="423413" cy="352756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218E84D1-A57B-D454-45E7-63674BE2358C}"/>
                      </a:ext>
                    </a:extLst>
                  </p:cNvPr>
                  <p:cNvSpPr txBox="1"/>
                  <p:nvPr/>
                </p:nvSpPr>
                <p:spPr>
                  <a:xfrm>
                    <a:off x="3082030" y="2698312"/>
                    <a:ext cx="287866" cy="3132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𝑑𝑒𝑓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文本框 36">
                    <a:extLst>
                      <a:ext uri="{FF2B5EF4-FFF2-40B4-BE49-F238E27FC236}">
                        <a16:creationId xmlns:a16="http://schemas.microsoft.com/office/drawing/2014/main" id="{218E84D1-A57B-D454-45E7-63674BE2358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030" y="2698312"/>
                    <a:ext cx="287866" cy="31320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61905" b="-2083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3B4185D1-5B8C-2EE8-8A49-F8D915B32158}"/>
                  </a:ext>
                </a:extLst>
              </p:cNvPr>
              <p:cNvSpPr txBox="1"/>
              <p:nvPr/>
            </p:nvSpPr>
            <p:spPr>
              <a:xfrm>
                <a:off x="8771465" y="5701476"/>
                <a:ext cx="3375592" cy="106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（变换过程中三角形可能会有缩放，所以再乘以一个缩放系数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𝑑𝑒𝑓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𝑐𝑎𝑛𝑜𝑛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,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dirty="0"/>
                  <a:t>是三角形面积</a:t>
                </a:r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3B4185D1-5B8C-2EE8-8A49-F8D915B32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1465" y="5701476"/>
                <a:ext cx="3375592" cy="1069716"/>
              </a:xfrm>
              <a:prstGeom prst="rect">
                <a:avLst/>
              </a:prstGeom>
              <a:blipFill>
                <a:blip r:embed="rId15"/>
                <a:stretch>
                  <a:fillRect l="-1625" t="-28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6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9" grpId="0" animBg="1"/>
      <p:bldP spid="18" grpId="0" animBg="1"/>
      <p:bldP spid="27" grpId="0"/>
      <p:bldP spid="29" grpId="0"/>
      <p:bldP spid="3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BC1795-E13B-3E25-CF20-080D4F3846D5}"/>
              </a:ext>
            </a:extLst>
          </p:cNvPr>
          <p:cNvGrpSpPr/>
          <p:nvPr/>
        </p:nvGrpSpPr>
        <p:grpSpPr>
          <a:xfrm>
            <a:off x="4431405" y="60147"/>
            <a:ext cx="2333184" cy="2424231"/>
            <a:chOff x="5531476" y="1918951"/>
            <a:chExt cx="2333184" cy="232058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B1BC70E-AC4B-1C69-51CA-24CEA608FA9C}"/>
                </a:ext>
              </a:extLst>
            </p:cNvPr>
            <p:cNvSpPr/>
            <p:nvPr/>
          </p:nvSpPr>
          <p:spPr>
            <a:xfrm>
              <a:off x="5531476" y="1918951"/>
              <a:ext cx="2333184" cy="232058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B3441DA-A896-ED63-9AE5-BEA5E0337BC9}"/>
                </a:ext>
              </a:extLst>
            </p:cNvPr>
            <p:cNvSpPr txBox="1"/>
            <p:nvPr/>
          </p:nvSpPr>
          <p:spPr>
            <a:xfrm>
              <a:off x="5910289" y="3816056"/>
              <a:ext cx="1954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具有共同边的面</a:t>
              </a:r>
            </a:p>
          </p:txBody>
        </p:sp>
        <p:pic>
          <p:nvPicPr>
            <p:cNvPr id="1028" name="Picture 4" descr="Adjacent Faces Definition (Illustrated Mathematics Dictionary)">
              <a:extLst>
                <a:ext uri="{FF2B5EF4-FFF2-40B4-BE49-F238E27FC236}">
                  <a16:creationId xmlns:a16="http://schemas.microsoft.com/office/drawing/2014/main" id="{281915FB-ABCB-851C-7CAD-4A842C8FD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965" y="2117551"/>
              <a:ext cx="1647825" cy="143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23D6108-E27F-C1B3-D27D-D5EB9912A6F0}"/>
                  </a:ext>
                </a:extLst>
              </p:cNvPr>
              <p:cNvSpPr txBox="1"/>
              <p:nvPr/>
            </p:nvSpPr>
            <p:spPr>
              <a:xfrm>
                <a:off x="496045" y="4166319"/>
                <a:ext cx="6201178" cy="567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⋅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nary>
                  </m:oMath>
                </a14:m>
                <a:r>
                  <a:rPr lang="zh-CN" altLang="en-US" dirty="0"/>
                  <a:t>                              （</a:t>
                </a:r>
                <a:r>
                  <a:rPr lang="en-US" altLang="zh-CN" dirty="0"/>
                  <a:t>4</a:t>
                </a:r>
                <a:r>
                  <a:rPr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823D6108-E27F-C1B3-D27D-D5EB9912A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45" y="4166319"/>
                <a:ext cx="6201178" cy="567078"/>
              </a:xfrm>
              <a:prstGeom prst="rect">
                <a:avLst/>
              </a:prstGeom>
              <a:blipFill>
                <a:blip r:embed="rId3"/>
                <a:stretch>
                  <a:fillRect t="-67742" b="-96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5387E3A5-DD68-C29D-6C62-714A81599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14"/>
          <a:stretch/>
        </p:blipFill>
        <p:spPr>
          <a:xfrm>
            <a:off x="36978" y="-106291"/>
            <a:ext cx="3923276" cy="2241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68AACB2-9969-8F92-DB8F-523628CEEB77}"/>
                  </a:ext>
                </a:extLst>
              </p:cNvPr>
              <p:cNvSpPr txBox="1"/>
              <p:nvPr/>
            </p:nvSpPr>
            <p:spPr>
              <a:xfrm>
                <a:off x="338648" y="3058335"/>
                <a:ext cx="5748270" cy="679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为了保证变换的连续性，对利用周围的三角形变换矩阵进行指数平均求得最终的变换矩阵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CN" altLang="en-US" dirty="0"/>
                  <a:t>：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68AACB2-9969-8F92-DB8F-523628CEE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48" y="3058335"/>
                <a:ext cx="5748270" cy="679481"/>
              </a:xfrm>
              <a:prstGeom prst="rect">
                <a:avLst/>
              </a:prstGeom>
              <a:blipFill>
                <a:blip r:embed="rId5"/>
                <a:stretch>
                  <a:fillRect l="-954" t="-5405" b="-10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98C4531-9BF2-43FB-A61D-F8A189268E05}"/>
                  </a:ext>
                </a:extLst>
              </p:cNvPr>
              <p:cNvSpPr txBox="1"/>
              <p:nvPr/>
            </p:nvSpPr>
            <p:spPr>
              <a:xfrm>
                <a:off x="211510" y="5010372"/>
                <a:ext cx="6002546" cy="10608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zh-CN" altLang="en-US" dirty="0"/>
                  <a:t>，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zh-CN" altLang="en-US" dirty="0"/>
                  <a:t>是关于当前三角形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的</a:t>
                </a:r>
                <a:r>
                  <a:rPr lang="en-US" altLang="zh-CN" dirty="0">
                    <a:solidFill>
                      <a:schemeClr val="accent1"/>
                    </a:solidFill>
                  </a:rPr>
                  <a:t>adjacent faces</a:t>
                </a:r>
                <a:r>
                  <a:rPr lang="zh-CN" altLang="en-US" dirty="0"/>
                  <a:t>集合（包含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zh-CN" altLang="en-US" dirty="0"/>
                  <a:t>本身，此时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CN" altLang="en-US" dirty="0"/>
                  <a:t>）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98C4531-9BF2-43FB-A61D-F8A189268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10" y="5010372"/>
                <a:ext cx="6002546" cy="1060868"/>
              </a:xfrm>
              <a:prstGeom prst="rect">
                <a:avLst/>
              </a:prstGeom>
              <a:blipFill>
                <a:blip r:embed="rId6"/>
                <a:stretch>
                  <a:fillRect l="-9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70EA812B-A556-9576-652F-44DA176A292F}"/>
              </a:ext>
            </a:extLst>
          </p:cNvPr>
          <p:cNvGrpSpPr/>
          <p:nvPr/>
        </p:nvGrpSpPr>
        <p:grpSpPr>
          <a:xfrm>
            <a:off x="6988078" y="267617"/>
            <a:ext cx="5816830" cy="6858000"/>
            <a:chOff x="7074841" y="267617"/>
            <a:chExt cx="5816830" cy="68580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9F2EE292-26AD-D706-176B-4F1325C3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841" y="267617"/>
              <a:ext cx="5816830" cy="6858000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22ED9BBF-F5E5-323D-E3FE-67804CEB30FA}"/>
                </a:ext>
              </a:extLst>
            </p:cNvPr>
            <p:cNvGrpSpPr/>
            <p:nvPr/>
          </p:nvGrpSpPr>
          <p:grpSpPr>
            <a:xfrm>
              <a:off x="9777339" y="375565"/>
              <a:ext cx="1959012" cy="1572745"/>
              <a:chOff x="9777339" y="375565"/>
              <a:chExt cx="1959012" cy="15727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F0F3DF6E-A0D6-B620-1DED-201238088FD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32916" y="375565"/>
                    <a:ext cx="50343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F0F3DF6E-A0D6-B620-1DED-201238088F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32916" y="375565"/>
                    <a:ext cx="50343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直接箭头连接符 25">
                <a:extLst>
                  <a:ext uri="{FF2B5EF4-FFF2-40B4-BE49-F238E27FC236}">
                    <a16:creationId xmlns:a16="http://schemas.microsoft.com/office/drawing/2014/main" id="{E019CFBA-7704-CBDD-C8DF-E58A358A37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77339" y="560231"/>
                <a:ext cx="1378039" cy="13880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97D4C199-5967-36DF-AC0D-A493C422C534}"/>
              </a:ext>
            </a:extLst>
          </p:cNvPr>
          <p:cNvGrpSpPr/>
          <p:nvPr/>
        </p:nvGrpSpPr>
        <p:grpSpPr>
          <a:xfrm>
            <a:off x="6988078" y="224238"/>
            <a:ext cx="5816830" cy="6901379"/>
            <a:chOff x="7074840" y="224238"/>
            <a:chExt cx="5816830" cy="6901379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024E3379-2643-781C-F91B-D8C77EFE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4840" y="267617"/>
              <a:ext cx="5816830" cy="6858000"/>
            </a:xfrm>
            <a:prstGeom prst="rect">
              <a:avLst/>
            </a:prstGeom>
          </p:spPr>
        </p:pic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DFC301CC-E80D-E04F-6F12-21F82A870122}"/>
                </a:ext>
              </a:extLst>
            </p:cNvPr>
            <p:cNvGrpSpPr/>
            <p:nvPr/>
          </p:nvGrpSpPr>
          <p:grpSpPr>
            <a:xfrm>
              <a:off x="7765961" y="224238"/>
              <a:ext cx="2011377" cy="1504368"/>
              <a:chOff x="8062012" y="443942"/>
              <a:chExt cx="2011377" cy="1504368"/>
            </a:xfrm>
          </p:grpSpPr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23F7A60F-F584-11C5-12EC-341D1E685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8071" y="744897"/>
                <a:ext cx="859268" cy="1203413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5C36E83E-D76E-9753-9D26-D8C65F99899B}"/>
                      </a:ext>
                    </a:extLst>
                  </p:cNvPr>
                  <p:cNvSpPr txBox="1"/>
                  <p:nvPr/>
                </p:nvSpPr>
                <p:spPr>
                  <a:xfrm>
                    <a:off x="8062012" y="443942"/>
                    <a:ext cx="201137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b="0" i="0" dirty="0" smtClean="0">
                              <a:solidFill>
                                <a:schemeClr val="accent1"/>
                              </a:solidFill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solidFill>
                                <a:schemeClr val="accent1"/>
                              </a:solidFill>
                            </a:rPr>
                            <m:t>djacent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solidFill>
                                <a:schemeClr val="accent1"/>
                              </a:solidFill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zh-CN" b="0" i="0" dirty="0" smtClean="0">
                              <a:solidFill>
                                <a:schemeClr val="accent1"/>
                              </a:solidFill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altLang="zh-CN" dirty="0">
                              <a:solidFill>
                                <a:schemeClr val="accent1"/>
                              </a:solidFill>
                            </a:rPr>
                            <m:t>aces</m:t>
                          </m:r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5C36E83E-D76E-9753-9D26-D8C65F9989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62012" y="443942"/>
                    <a:ext cx="2011377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31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481FF58-E96F-330B-DA48-96252DEEB9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8742" y="6071240"/>
            <a:ext cx="1422271" cy="4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BDC5D-E4F5-E833-2474-730799E02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00"/>
            <a:ext cx="7328452" cy="965183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方法：</a:t>
            </a:r>
            <a:r>
              <a:rPr lang="en-US" altLang="zh-CN" sz="3600" dirty="0"/>
              <a:t>3.</a:t>
            </a:r>
            <a:r>
              <a:rPr lang="zh-CN" altLang="en-US" sz="3600" dirty="0"/>
              <a:t>使用</a:t>
            </a:r>
            <a:r>
              <a:rPr lang="en-US" altLang="zh-CN" sz="3600" dirty="0" err="1"/>
              <a:t>NeRF</a:t>
            </a:r>
            <a:r>
              <a:rPr lang="zh-CN" altLang="en-US" sz="3600" dirty="0"/>
              <a:t>方法进行重建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5E5CECE-7C70-64A1-0091-E43DA6690919}"/>
                  </a:ext>
                </a:extLst>
              </p:cNvPr>
              <p:cNvSpPr txBox="1"/>
              <p:nvPr/>
            </p:nvSpPr>
            <p:spPr>
              <a:xfrm>
                <a:off x="573295" y="3509911"/>
                <a:ext cx="4526923" cy="468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𝒯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𝑏𝑔</m:t>
                        </m:r>
                      </m:sub>
                    </m:sSub>
                  </m:oMath>
                </a14:m>
                <a:r>
                  <a:rPr lang="zh-CN" altLang="en-US" dirty="0"/>
                  <a:t>  </a:t>
                </a:r>
                <a:r>
                  <a:rPr lang="en-US" altLang="zh-CN" dirty="0"/>
                  <a:t>(1)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85E5CECE-7C70-64A1-0091-E43DA6690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95" y="3509911"/>
                <a:ext cx="4526923" cy="468654"/>
              </a:xfrm>
              <a:prstGeom prst="rect">
                <a:avLst/>
              </a:prstGeom>
              <a:blipFill>
                <a:blip r:embed="rId2"/>
                <a:stretch>
                  <a:fillRect t="-105195" r="-269" b="-1688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E990688-6A48-1001-16A8-931600C50F4A}"/>
                  </a:ext>
                </a:extLst>
              </p:cNvPr>
              <p:cNvSpPr txBox="1"/>
              <p:nvPr/>
            </p:nvSpPr>
            <p:spPr>
              <a:xfrm>
                <a:off x="573295" y="4157527"/>
                <a:ext cx="3457977" cy="46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0" dirty="0"/>
                  <a:t>其中</a:t>
                </a: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𝒯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⁡(−</m:t>
                    </m:r>
                    <m:nary>
                      <m:nary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p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E990688-6A48-1001-16A8-931600C50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95" y="4157527"/>
                <a:ext cx="3457977" cy="465127"/>
              </a:xfrm>
              <a:prstGeom prst="rect">
                <a:avLst/>
              </a:prstGeom>
              <a:blipFill>
                <a:blip r:embed="rId3"/>
                <a:stretch>
                  <a:fillRect l="-1411" t="-106579" b="-1723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45073A-056C-8011-5AE1-C98F44645D76}"/>
                  </a:ext>
                </a:extLst>
              </p:cNvPr>
              <p:cNvSpPr txBox="1"/>
              <p:nvPr/>
            </p:nvSpPr>
            <p:spPr>
              <a:xfrm>
                <a:off x="502462" y="4873938"/>
                <a:ext cx="63235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是在点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dirty="0"/>
                  <a:t>的辐射场，点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zh-CN" altLang="en-US" dirty="0"/>
                  <a:t>是在标准空间中的向量场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045073A-056C-8011-5AE1-C98F44645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62" y="4873938"/>
                <a:ext cx="6323527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FD681FF0-6266-2E10-59D5-512807E878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930"/>
          <a:stretch/>
        </p:blipFill>
        <p:spPr>
          <a:xfrm>
            <a:off x="4640315" y="856682"/>
            <a:ext cx="7397139" cy="22570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EAA4AD8-21D5-7882-5871-B188ABEBFB31}"/>
              </a:ext>
            </a:extLst>
          </p:cNvPr>
          <p:cNvSpPr txBox="1"/>
          <p:nvPr/>
        </p:nvSpPr>
        <p:spPr>
          <a:xfrm>
            <a:off x="502462" y="6013497"/>
            <a:ext cx="772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使用</a:t>
            </a:r>
            <a:r>
              <a:rPr lang="en-US" altLang="zh-CN" dirty="0">
                <a:solidFill>
                  <a:schemeClr val="accent1"/>
                </a:solidFill>
              </a:rPr>
              <a:t>Instant NGP</a:t>
            </a:r>
            <a:r>
              <a:rPr lang="zh-CN" altLang="en-US" dirty="0"/>
              <a:t>对构建</a:t>
            </a:r>
            <a:r>
              <a:rPr lang="en-US" altLang="zh-CN" dirty="0" err="1"/>
              <a:t>NeRF</a:t>
            </a:r>
            <a:r>
              <a:rPr lang="zh-CN" altLang="en-US" dirty="0"/>
              <a:t>进行加速</a:t>
            </a:r>
          </a:p>
        </p:txBody>
      </p:sp>
    </p:spTree>
    <p:extLst>
      <p:ext uri="{BB962C8B-B14F-4D97-AF65-F5344CB8AC3E}">
        <p14:creationId xmlns:p14="http://schemas.microsoft.com/office/powerpoint/2010/main" val="13601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02B05-28D0-2B0C-C8AB-59477DC7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Loss Function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6C1B9EE-A8A5-820F-4570-BC7A9EA5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268" y="1583532"/>
            <a:ext cx="6877050" cy="1276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63C9CB-39BF-FE03-3486-57770F1D1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893" y="3305175"/>
            <a:ext cx="6781800" cy="1104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252EDC-30BE-63A9-5810-0D8A9A3FC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143" y="5026819"/>
            <a:ext cx="6591300" cy="89535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C38F5A5-5C70-DAE0-6ED7-D74C69CC9FB2}"/>
              </a:ext>
            </a:extLst>
          </p:cNvPr>
          <p:cNvSpPr txBox="1"/>
          <p:nvPr/>
        </p:nvSpPr>
        <p:spPr>
          <a:xfrm>
            <a:off x="1635919" y="6222206"/>
            <a:ext cx="375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*</a:t>
            </a:r>
            <a:r>
              <a:rPr lang="zh-CN" altLang="en-US" dirty="0"/>
              <a:t>细节请参考论文</a:t>
            </a:r>
          </a:p>
        </p:txBody>
      </p:sp>
    </p:spTree>
    <p:extLst>
      <p:ext uri="{BB962C8B-B14F-4D97-AF65-F5344CB8AC3E}">
        <p14:creationId xmlns:p14="http://schemas.microsoft.com/office/powerpoint/2010/main" val="1210335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B54E8D-BB2A-46C7-A599-3CD2BD3B7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83462" cy="626548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结果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6871134-C467-9EAD-CCB8-A8548E7B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299" y="1078840"/>
            <a:ext cx="6498777" cy="47003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B44B813-4571-D854-98E0-DC91BC08BB21}"/>
              </a:ext>
            </a:extLst>
          </p:cNvPr>
          <p:cNvSpPr txBox="1"/>
          <p:nvPr/>
        </p:nvSpPr>
        <p:spPr>
          <a:xfrm>
            <a:off x="978794" y="6001555"/>
            <a:ext cx="996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利用使用切向空间的映射方法，该工作对于牙齿等不在</a:t>
            </a:r>
            <a:r>
              <a:rPr lang="en-US" altLang="zh-CN" dirty="0"/>
              <a:t>FLAME</a:t>
            </a:r>
            <a:r>
              <a:rPr lang="zh-CN" altLang="en-US" dirty="0"/>
              <a:t>网格中的部位重建效果比以往好</a:t>
            </a:r>
          </a:p>
        </p:txBody>
      </p:sp>
    </p:spTree>
    <p:extLst>
      <p:ext uri="{BB962C8B-B14F-4D97-AF65-F5344CB8AC3E}">
        <p14:creationId xmlns:p14="http://schemas.microsoft.com/office/powerpoint/2010/main" val="224189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C8BA8C-B21C-E36F-6921-DAF0CEA2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595" y="3263251"/>
            <a:ext cx="5305022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dirty="0"/>
              <a:t>演示 </a:t>
            </a:r>
            <a:r>
              <a:rPr lang="en-US" altLang="zh-CN" dirty="0"/>
              <a:t>INSTA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92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6E482-69A8-AF76-6891-214EF24757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谢谢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1D0336-1BEB-BC47-2595-F7A169B40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57DD-CC12-B2D7-701F-001BCAE2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98BD72-603B-F4E0-BCC5-5269390CD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7" y="2881364"/>
            <a:ext cx="10515600" cy="1103312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本工作可以从视频流构建关于人头的</a:t>
            </a:r>
            <a:r>
              <a:rPr lang="en-US" altLang="zh-CN" dirty="0" err="1"/>
              <a:t>NeRF</a:t>
            </a:r>
            <a:r>
              <a:rPr lang="zh-CN" altLang="en-US" dirty="0"/>
              <a:t>动画，并且支持新的人体动画生成。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0D3FE2-C214-9A88-17A5-A17E9BF3504D}"/>
              </a:ext>
            </a:extLst>
          </p:cNvPr>
          <p:cNvSpPr txBox="1"/>
          <p:nvPr/>
        </p:nvSpPr>
        <p:spPr>
          <a:xfrm>
            <a:off x="1196876" y="6031210"/>
            <a:ext cx="9798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/>
              <a:t>使用新的</a:t>
            </a:r>
            <a:r>
              <a:rPr lang="zh-CN" altLang="en-US" sz="2400" dirty="0"/>
              <a:t>映射方法：提高了诸如牙齿、头发等部位的表现细节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2FCEEEA-AD53-EE91-CB8B-4FCCB7FEEB9F}"/>
              </a:ext>
            </a:extLst>
          </p:cNvPr>
          <p:cNvSpPr txBox="1"/>
          <p:nvPr/>
        </p:nvSpPr>
        <p:spPr>
          <a:xfrm>
            <a:off x="1196876" y="4978246"/>
            <a:ext cx="10123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 dirty="0"/>
              <a:t>极大提速：由原本的一两天多张</a:t>
            </a:r>
            <a:r>
              <a:rPr lang="en-US" altLang="zh-CN" sz="2400" dirty="0"/>
              <a:t>3090</a:t>
            </a:r>
            <a:r>
              <a:rPr lang="zh-CN" altLang="en-US" sz="2400" dirty="0"/>
              <a:t>卡的训练时间</a:t>
            </a:r>
            <a:r>
              <a:rPr lang="en-US" altLang="zh-CN" sz="2400" dirty="0"/>
              <a:t>-&gt; </a:t>
            </a:r>
            <a:r>
              <a:rPr lang="zh-CN" altLang="en-US" sz="2400" dirty="0"/>
              <a:t>单卡</a:t>
            </a:r>
            <a:r>
              <a:rPr lang="en-US" altLang="zh-CN" sz="2400" dirty="0"/>
              <a:t>3090</a:t>
            </a:r>
            <a:r>
              <a:rPr lang="zh-CN" altLang="en-US" sz="2400" dirty="0"/>
              <a:t>在</a:t>
            </a:r>
            <a:r>
              <a:rPr lang="en-US" altLang="zh-CN" sz="2400" dirty="0"/>
              <a:t>10</a:t>
            </a:r>
            <a:r>
              <a:rPr lang="zh-CN" altLang="en-US" sz="2400" dirty="0"/>
              <a:t>分钟；可以实时播放</a:t>
            </a:r>
            <a:r>
              <a:rPr lang="en-US" altLang="zh-CN" sz="2400" dirty="0" err="1"/>
              <a:t>NeRF</a:t>
            </a:r>
            <a:r>
              <a:rPr lang="zh-CN" altLang="en-US" sz="2400" dirty="0"/>
              <a:t>动画；</a:t>
            </a:r>
            <a:endParaRPr lang="en-US" altLang="zh-CN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608EB29-4602-CECF-F741-5034E59CA1C7}"/>
              </a:ext>
            </a:extLst>
          </p:cNvPr>
          <p:cNvSpPr txBox="1"/>
          <p:nvPr/>
        </p:nvSpPr>
        <p:spPr>
          <a:xfrm>
            <a:off x="838200" y="4206643"/>
            <a:ext cx="6097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sz="2400" dirty="0"/>
              <a:t>主要贡献：</a:t>
            </a:r>
            <a:endParaRPr lang="en-US" altLang="zh-CN" sz="2400" dirty="0"/>
          </a:p>
        </p:txBody>
      </p:sp>
      <p:pic>
        <p:nvPicPr>
          <p:cNvPr id="1026" name="Picture 2" descr="INSTA - Instant Volumetric Head Avatars [CVPR2023]">
            <a:extLst>
              <a:ext uri="{FF2B5EF4-FFF2-40B4-BE49-F238E27FC236}">
                <a16:creationId xmlns:a16="http://schemas.microsoft.com/office/drawing/2014/main" id="{B4F8C6B6-33BB-384A-61AA-FEA4FACDE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0"/>
            <a:ext cx="7029449" cy="2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49A49-C4F6-1C26-3C9A-04106255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CBD81-72A8-8486-28D9-3CDA22D44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背景</a:t>
            </a:r>
            <a:endParaRPr lang="en-US" altLang="zh-CN" dirty="0"/>
          </a:p>
          <a:p>
            <a:r>
              <a:rPr lang="en-US" altLang="zh-CN" dirty="0"/>
              <a:t>Nearest triangle search</a:t>
            </a:r>
          </a:p>
          <a:p>
            <a:r>
              <a:rPr lang="en-US" altLang="zh-CN" dirty="0"/>
              <a:t>Deformed Space </a:t>
            </a:r>
            <a:r>
              <a:rPr lang="zh-CN" altLang="en-US" dirty="0"/>
              <a:t>到 </a:t>
            </a:r>
            <a:r>
              <a:rPr lang="en-US" altLang="zh-CN" dirty="0"/>
              <a:t>Canonical Space </a:t>
            </a:r>
            <a:r>
              <a:rPr lang="zh-CN" altLang="en-US" dirty="0"/>
              <a:t>的映射方法</a:t>
            </a:r>
            <a:endParaRPr lang="en-US" altLang="zh-CN" dirty="0"/>
          </a:p>
          <a:p>
            <a:r>
              <a:rPr lang="zh-CN" altLang="en-US" dirty="0"/>
              <a:t>构建</a:t>
            </a:r>
            <a:r>
              <a:rPr lang="en-US" altLang="zh-CN" dirty="0" err="1"/>
              <a:t>NeRF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456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91649E3-23E0-D9B8-7315-805163E2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290220" cy="823309"/>
          </a:xfrm>
        </p:spPr>
        <p:txBody>
          <a:bodyPr/>
          <a:lstStyle/>
          <a:p>
            <a:r>
              <a:rPr lang="zh-CN" altLang="en-US" dirty="0"/>
              <a:t>背景：什么是人体</a:t>
            </a:r>
            <a:r>
              <a:rPr lang="en-US" altLang="zh-CN" dirty="0"/>
              <a:t>/</a:t>
            </a:r>
            <a:r>
              <a:rPr lang="zh-CN" altLang="en-US" dirty="0"/>
              <a:t>服装参数化模型？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D2C2B6-8E30-0D0E-88EE-EF1D4B3FE2CD}"/>
              </a:ext>
            </a:extLst>
          </p:cNvPr>
          <p:cNvSpPr txBox="1"/>
          <p:nvPr/>
        </p:nvSpPr>
        <p:spPr>
          <a:xfrm>
            <a:off x="57956" y="817413"/>
            <a:ext cx="875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用一组参数（体型，姿态）表达人体</a:t>
            </a:r>
            <a:r>
              <a:rPr lang="en-US" altLang="zh-CN" dirty="0"/>
              <a:t>/</a:t>
            </a:r>
            <a:r>
              <a:rPr lang="zh-CN" altLang="en-US" dirty="0"/>
              <a:t>服装的三维模型，支持灵活的</a:t>
            </a:r>
            <a:r>
              <a:rPr lang="zh-CN" altLang="en-US" b="1" dirty="0"/>
              <a:t>姿态动画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09C524-2F8C-4423-ED52-6ECBC96E5169}"/>
              </a:ext>
            </a:extLst>
          </p:cNvPr>
          <p:cNvGrpSpPr/>
          <p:nvPr/>
        </p:nvGrpSpPr>
        <p:grpSpPr>
          <a:xfrm>
            <a:off x="692052" y="4380810"/>
            <a:ext cx="4565748" cy="2482116"/>
            <a:chOff x="3227130" y="4266497"/>
            <a:chExt cx="4565748" cy="24821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D50570-A73F-2A15-7FC7-A8EB2DC5C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7130" y="4266497"/>
              <a:ext cx="4061340" cy="213259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03F00D2-DA1D-17B7-8451-3B1529A38BB0}"/>
                </a:ext>
              </a:extLst>
            </p:cNvPr>
            <p:cNvSpPr txBox="1"/>
            <p:nvPr/>
          </p:nvSpPr>
          <p:spPr>
            <a:xfrm>
              <a:off x="3452698" y="6379281"/>
              <a:ext cx="434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TailorNet </a:t>
              </a:r>
              <a:r>
                <a:rPr lang="zh-CN" altLang="en-US" dirty="0"/>
                <a:t>服装参数化模型</a:t>
              </a:r>
              <a:r>
                <a:rPr lang="en-US" altLang="zh-CN" dirty="0"/>
                <a:t>(CVPR 2020)</a:t>
              </a:r>
              <a:endParaRPr lang="zh-CN" altLang="en-US" dirty="0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7368476-8313-CE40-F2D8-33B598BBEF9E}"/>
              </a:ext>
            </a:extLst>
          </p:cNvPr>
          <p:cNvGrpSpPr/>
          <p:nvPr/>
        </p:nvGrpSpPr>
        <p:grpSpPr>
          <a:xfrm>
            <a:off x="6758116" y="3925276"/>
            <a:ext cx="4835016" cy="2932724"/>
            <a:chOff x="7179972" y="1584294"/>
            <a:chExt cx="4835016" cy="29327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1C8E08F-D395-4341-58F1-8FF677BD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9972" y="1584294"/>
              <a:ext cx="4835016" cy="2332683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B1C24B4-5A2B-135D-6679-BEBB53C39AF9}"/>
                </a:ext>
              </a:extLst>
            </p:cNvPr>
            <p:cNvSpPr txBox="1"/>
            <p:nvPr/>
          </p:nvSpPr>
          <p:spPr>
            <a:xfrm>
              <a:off x="8510165" y="3884460"/>
              <a:ext cx="24954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SMPL-X(CVPR</a:t>
              </a:r>
              <a:r>
                <a:rPr lang="zh-CN" altLang="en-US" dirty="0"/>
                <a:t> </a:t>
              </a:r>
              <a:r>
                <a:rPr lang="en-US" altLang="zh-CN" dirty="0"/>
                <a:t>2019) </a:t>
              </a:r>
              <a:endParaRPr lang="zh-CN" altLang="en-US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803360C-9E16-861A-7F7A-5B4E591565D1}"/>
                </a:ext>
              </a:extLst>
            </p:cNvPr>
            <p:cNvSpPr txBox="1"/>
            <p:nvPr/>
          </p:nvSpPr>
          <p:spPr>
            <a:xfrm>
              <a:off x="8172370" y="4147686"/>
              <a:ext cx="3171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增加了手部 脚部 脸部的建模</a:t>
              </a:r>
            </a:p>
          </p:txBody>
        </p:sp>
      </p:grpSp>
      <p:sp>
        <p:nvSpPr>
          <p:cNvPr id="13" name="箭头: 右 12">
            <a:extLst>
              <a:ext uri="{FF2B5EF4-FFF2-40B4-BE49-F238E27FC236}">
                <a16:creationId xmlns:a16="http://schemas.microsoft.com/office/drawing/2014/main" id="{3093F404-B5C2-067B-7EDF-35C36105A1F5}"/>
              </a:ext>
            </a:extLst>
          </p:cNvPr>
          <p:cNvSpPr/>
          <p:nvPr/>
        </p:nvSpPr>
        <p:spPr>
          <a:xfrm>
            <a:off x="4803597" y="2119127"/>
            <a:ext cx="766946" cy="3147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E38CBED-3249-C24B-4149-9A6A69146C66}"/>
              </a:ext>
            </a:extLst>
          </p:cNvPr>
          <p:cNvGrpSpPr/>
          <p:nvPr/>
        </p:nvGrpSpPr>
        <p:grpSpPr>
          <a:xfrm>
            <a:off x="692052" y="1414476"/>
            <a:ext cx="4311446" cy="1885053"/>
            <a:chOff x="234796" y="2128414"/>
            <a:chExt cx="5965127" cy="222437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64340A0-7018-C6BB-57AF-F5D347BC625B}"/>
                </a:ext>
              </a:extLst>
            </p:cNvPr>
            <p:cNvSpPr txBox="1"/>
            <p:nvPr/>
          </p:nvSpPr>
          <p:spPr>
            <a:xfrm>
              <a:off x="293851" y="3916977"/>
              <a:ext cx="5906072" cy="435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SMPL </a:t>
              </a:r>
              <a:r>
                <a:rPr lang="zh-CN" altLang="en-US" dirty="0"/>
                <a:t>人体参数化模型</a:t>
              </a:r>
              <a:r>
                <a:rPr lang="en-US" altLang="zh-CN" dirty="0"/>
                <a:t>(CVPR 2015)</a:t>
              </a:r>
              <a:endParaRPr lang="zh-CN" altLang="en-US" dirty="0"/>
            </a:p>
          </p:txBody>
        </p:sp>
        <p:pic>
          <p:nvPicPr>
            <p:cNvPr id="16" name="内容占位符 3">
              <a:extLst>
                <a:ext uri="{FF2B5EF4-FFF2-40B4-BE49-F238E27FC236}">
                  <a16:creationId xmlns:a16="http://schemas.microsoft.com/office/drawing/2014/main" id="{6106703D-8E0A-9563-23CA-38D719A47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5" t="12116" r="3676"/>
            <a:stretch/>
          </p:blipFill>
          <p:spPr>
            <a:xfrm>
              <a:off x="234796" y="2128414"/>
              <a:ext cx="5696997" cy="1662989"/>
            </a:xfrm>
            <a:prstGeom prst="rect">
              <a:avLst/>
            </a:prstGeom>
          </p:spPr>
        </p:pic>
      </p:grpSp>
      <p:sp>
        <p:nvSpPr>
          <p:cNvPr id="17" name="箭头: 右 16">
            <a:extLst>
              <a:ext uri="{FF2B5EF4-FFF2-40B4-BE49-F238E27FC236}">
                <a16:creationId xmlns:a16="http://schemas.microsoft.com/office/drawing/2014/main" id="{3E9CCF24-BD2C-88E4-0300-866E0F6B98DD}"/>
              </a:ext>
            </a:extLst>
          </p:cNvPr>
          <p:cNvSpPr/>
          <p:nvPr/>
        </p:nvSpPr>
        <p:spPr>
          <a:xfrm rot="10800000">
            <a:off x="5435473" y="5440409"/>
            <a:ext cx="828291" cy="3693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6618B53-61BC-C7E6-5710-054BFAF839BA}"/>
              </a:ext>
            </a:extLst>
          </p:cNvPr>
          <p:cNvGrpSpPr/>
          <p:nvPr/>
        </p:nvGrpSpPr>
        <p:grpSpPr>
          <a:xfrm>
            <a:off x="5934615" y="1246788"/>
            <a:ext cx="5767762" cy="2098784"/>
            <a:chOff x="5934615" y="1246788"/>
            <a:chExt cx="5767762" cy="209878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1D3262B-81B1-B897-43DC-C75001219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615" y="1246788"/>
              <a:ext cx="5658517" cy="168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A2A0B86-2432-9DE8-2295-22B9DDC5BF60}"/>
                </a:ext>
              </a:extLst>
            </p:cNvPr>
            <p:cNvSpPr txBox="1"/>
            <p:nvPr/>
          </p:nvSpPr>
          <p:spPr>
            <a:xfrm>
              <a:off x="6969684" y="2976240"/>
              <a:ext cx="47326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FLAME</a:t>
              </a:r>
              <a:r>
                <a:rPr lang="zh-CN" altLang="en-US" dirty="0"/>
                <a:t>人头参数化模型</a:t>
              </a:r>
              <a:r>
                <a:rPr lang="en-US" altLang="zh-CN" dirty="0"/>
                <a:t>(SIGGRAPH Asia 2017)</a:t>
              </a:r>
              <a:endParaRPr lang="zh-CN" altLang="en-US" dirty="0"/>
            </a:p>
          </p:txBody>
        </p:sp>
      </p:grpSp>
      <p:sp>
        <p:nvSpPr>
          <p:cNvPr id="20" name="箭头: 右 19">
            <a:extLst>
              <a:ext uri="{FF2B5EF4-FFF2-40B4-BE49-F238E27FC236}">
                <a16:creationId xmlns:a16="http://schemas.microsoft.com/office/drawing/2014/main" id="{B7861083-A446-A7EE-13EF-97BF3784BA46}"/>
              </a:ext>
            </a:extLst>
          </p:cNvPr>
          <p:cNvSpPr/>
          <p:nvPr/>
        </p:nvSpPr>
        <p:spPr>
          <a:xfrm rot="5400000">
            <a:off x="9155225" y="3522318"/>
            <a:ext cx="668350" cy="4069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21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7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14CC07D2-BAC3-9427-C902-4024328A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459"/>
            <a:ext cx="10515600" cy="1325563"/>
          </a:xfrm>
        </p:spPr>
        <p:txBody>
          <a:bodyPr/>
          <a:lstStyle/>
          <a:p>
            <a:r>
              <a:rPr lang="zh-CN" altLang="en-US" dirty="0"/>
              <a:t>背景：什么是</a:t>
            </a:r>
            <a:r>
              <a:rPr lang="en-US" altLang="zh-CN" dirty="0" err="1"/>
              <a:t>NeRF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03726F2-2423-D0D1-81EA-C521491CACE3}"/>
              </a:ext>
            </a:extLst>
          </p:cNvPr>
          <p:cNvSpPr txBox="1"/>
          <p:nvPr/>
        </p:nvSpPr>
        <p:spPr>
          <a:xfrm>
            <a:off x="218941" y="2791340"/>
            <a:ext cx="9691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学习对</a:t>
            </a:r>
            <a:r>
              <a:rPr lang="zh-CN" altLang="en-US" b="1" dirty="0"/>
              <a:t>同个</a:t>
            </a:r>
            <a:r>
              <a:rPr lang="zh-CN" altLang="en-US" b="1" dirty="0">
                <a:solidFill>
                  <a:srgbClr val="FF0000"/>
                </a:solidFill>
              </a:rPr>
              <a:t>静态</a:t>
            </a:r>
            <a:r>
              <a:rPr lang="zh-CN" altLang="en-US" b="1" dirty="0"/>
              <a:t>场景</a:t>
            </a:r>
            <a:r>
              <a:rPr lang="zh-CN" altLang="en-US" dirty="0"/>
              <a:t>的</a:t>
            </a:r>
            <a:r>
              <a:rPr lang="zh-CN" altLang="en-US" b="1" dirty="0"/>
              <a:t>不同角度拍摄</a:t>
            </a:r>
            <a:r>
              <a:rPr lang="zh-CN" altLang="en-US" dirty="0"/>
              <a:t>的图片，构建</a:t>
            </a:r>
            <a:r>
              <a:rPr lang="zh-CN" altLang="en-US" b="1" dirty="0"/>
              <a:t>神经辐射向量场</a:t>
            </a:r>
            <a:r>
              <a:rPr lang="en-US" altLang="zh-CN" b="1" dirty="0"/>
              <a:t>(Neural Radiance Fields)</a:t>
            </a:r>
            <a:r>
              <a:rPr lang="en-US" altLang="zh-CN" dirty="0"/>
              <a:t>,</a:t>
            </a:r>
            <a:r>
              <a:rPr lang="zh-CN" altLang="en-US" dirty="0"/>
              <a:t>从而能够生成</a:t>
            </a:r>
            <a:r>
              <a:rPr lang="zh-CN" altLang="en-US" b="1" dirty="0"/>
              <a:t>新角度</a:t>
            </a:r>
            <a:r>
              <a:rPr lang="zh-CN" altLang="en-US" dirty="0"/>
              <a:t>下的场景渲染结果。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9A03D55-2B90-14F0-638B-5431643C9A35}"/>
              </a:ext>
            </a:extLst>
          </p:cNvPr>
          <p:cNvGrpSpPr/>
          <p:nvPr/>
        </p:nvGrpSpPr>
        <p:grpSpPr>
          <a:xfrm>
            <a:off x="1511926" y="3869182"/>
            <a:ext cx="9168147" cy="2462130"/>
            <a:chOff x="1382064" y="4215411"/>
            <a:chExt cx="9168147" cy="246213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2E78855-C2B7-6A8F-1DC1-619A434E8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8087" y="4215411"/>
              <a:ext cx="6896100" cy="192405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F169D6-2FEC-0CD4-9513-CC0C95B12E2C}"/>
                </a:ext>
              </a:extLst>
            </p:cNvPr>
            <p:cNvSpPr txBox="1"/>
            <p:nvPr/>
          </p:nvSpPr>
          <p:spPr>
            <a:xfrm>
              <a:off x="1382064" y="6308209"/>
              <a:ext cx="91681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NeRF: Representing Scenes as Neural Radiance Fields for View Synthesis </a:t>
              </a:r>
              <a:r>
                <a:rPr lang="zh-CN" altLang="en-US" dirty="0"/>
                <a:t>（</a:t>
              </a:r>
              <a:r>
                <a:rPr lang="en-US" altLang="zh-CN" dirty="0"/>
                <a:t>CVPR 2020</a:t>
              </a:r>
              <a:r>
                <a:rPr lang="zh-CN" altLang="en-US" dirty="0"/>
                <a:t>）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B802CCC-4D4F-613C-4673-41865F772D49}"/>
              </a:ext>
            </a:extLst>
          </p:cNvPr>
          <p:cNvGrpSpPr/>
          <p:nvPr/>
        </p:nvGrpSpPr>
        <p:grpSpPr>
          <a:xfrm>
            <a:off x="5344731" y="350541"/>
            <a:ext cx="6695718" cy="1910962"/>
            <a:chOff x="1070578" y="4149060"/>
            <a:chExt cx="7602377" cy="207862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3AD77D3-DF73-9CE3-6005-3EC665E693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3828"/>
            <a:stretch/>
          </p:blipFill>
          <p:spPr bwMode="auto">
            <a:xfrm>
              <a:off x="1070578" y="4149060"/>
              <a:ext cx="5272268" cy="189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Neural Rendering: NeRF Takes a Walk in the Fresh Air - Unite.AI">
              <a:extLst>
                <a:ext uri="{FF2B5EF4-FFF2-40B4-BE49-F238E27FC236}">
                  <a16:creationId xmlns:a16="http://schemas.microsoft.com/office/drawing/2014/main" id="{C81A4711-3A10-6343-1FAD-90F38FBD37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0"/>
            <a:stretch/>
          </p:blipFill>
          <p:spPr bwMode="auto">
            <a:xfrm>
              <a:off x="6426557" y="4177984"/>
              <a:ext cx="2246398" cy="2049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18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F283390-A98D-A8AE-8F3B-1345E942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" y="1"/>
            <a:ext cx="10515600" cy="944426"/>
          </a:xfrm>
        </p:spPr>
        <p:txBody>
          <a:bodyPr/>
          <a:lstStyle/>
          <a:p>
            <a:r>
              <a:rPr lang="zh-CN" altLang="en-US" dirty="0"/>
              <a:t>背景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9956CB9-6A5B-2737-A325-547F17F0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6347"/>
            <a:ext cx="10515600" cy="595603"/>
          </a:xfrm>
        </p:spPr>
        <p:txBody>
          <a:bodyPr/>
          <a:lstStyle/>
          <a:p>
            <a:r>
              <a:rPr lang="en-US" altLang="zh-CN" dirty="0" err="1"/>
              <a:t>NeRF</a:t>
            </a:r>
            <a:r>
              <a:rPr lang="zh-CN" altLang="en-US" dirty="0"/>
              <a:t>重建出高质量的静态场景，但是无法重建运动的物体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0954927-3A5E-9E99-B71A-DC946176542B}"/>
              </a:ext>
            </a:extLst>
          </p:cNvPr>
          <p:cNvSpPr txBox="1"/>
          <p:nvPr/>
        </p:nvSpPr>
        <p:spPr>
          <a:xfrm>
            <a:off x="960550" y="1055933"/>
            <a:ext cx="976057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sz="2800" dirty="0"/>
              <a:t>人体参数化模型支持灵活的运动，但是无法表达几何细节</a:t>
            </a:r>
            <a:endParaRPr lang="en-US" altLang="zh-CN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4B98383-4A56-C580-C2D6-4FFE31930A73}"/>
              </a:ext>
            </a:extLst>
          </p:cNvPr>
          <p:cNvSpPr txBox="1"/>
          <p:nvPr/>
        </p:nvSpPr>
        <p:spPr>
          <a:xfrm>
            <a:off x="1128512" y="6353803"/>
            <a:ext cx="609492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CN" altLang="en-US" sz="2800" dirty="0"/>
              <a:t>那我们能不能把它们的优势结合起来？</a:t>
            </a:r>
            <a:endParaRPr lang="en-US" altLang="zh-CN" sz="2800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E5810C-04F4-B4CA-548F-56367165FEC1}"/>
              </a:ext>
            </a:extLst>
          </p:cNvPr>
          <p:cNvGrpSpPr/>
          <p:nvPr/>
        </p:nvGrpSpPr>
        <p:grpSpPr>
          <a:xfrm>
            <a:off x="1070578" y="4149060"/>
            <a:ext cx="7602377" cy="2078627"/>
            <a:chOff x="1070578" y="4149060"/>
            <a:chExt cx="7602377" cy="207862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8B5EE6CE-A810-5AE2-C4F7-2BF41459C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3828"/>
            <a:stretch/>
          </p:blipFill>
          <p:spPr bwMode="auto">
            <a:xfrm>
              <a:off x="1070578" y="4149060"/>
              <a:ext cx="5272268" cy="1895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Neural Rendering: NeRF Takes a Walk in the Fresh Air - Unite.AI">
              <a:extLst>
                <a:ext uri="{FF2B5EF4-FFF2-40B4-BE49-F238E27FC236}">
                  <a16:creationId xmlns:a16="http://schemas.microsoft.com/office/drawing/2014/main" id="{1CAA9814-650F-5941-332B-F1AFE19DC9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0"/>
            <a:stretch/>
          </p:blipFill>
          <p:spPr bwMode="auto">
            <a:xfrm>
              <a:off x="6426557" y="4177984"/>
              <a:ext cx="2246398" cy="2049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EB42E4FB-648E-1F87-4E6D-3C9092B9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978" y="1724164"/>
            <a:ext cx="4982813" cy="148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1D26-0F8B-054D-B1E3-B0A6FCA7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86" y="-59428"/>
            <a:ext cx="10515600" cy="1046342"/>
          </a:xfrm>
        </p:spPr>
        <p:txBody>
          <a:bodyPr/>
          <a:lstStyle/>
          <a:p>
            <a:r>
              <a:rPr lang="zh-CN" altLang="en-US" dirty="0"/>
              <a:t>方法 </a:t>
            </a:r>
            <a:r>
              <a:rPr lang="en-US" altLang="zh-CN" dirty="0" err="1"/>
              <a:t>OverView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20960E-824D-87C8-983F-0192C0298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81" b="31930"/>
          <a:stretch/>
        </p:blipFill>
        <p:spPr>
          <a:xfrm>
            <a:off x="2176257" y="1068478"/>
            <a:ext cx="4703021" cy="304553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5480A28-7108-DD01-B22C-6ED8FBC0DA94}"/>
              </a:ext>
            </a:extLst>
          </p:cNvPr>
          <p:cNvSpPr txBox="1"/>
          <p:nvPr/>
        </p:nvSpPr>
        <p:spPr>
          <a:xfrm>
            <a:off x="298450" y="787308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Instant Volumetric Head Avatars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AD9BF24-2115-9329-5255-6F9BD8B46ECC}"/>
              </a:ext>
            </a:extLst>
          </p:cNvPr>
          <p:cNvSpPr txBox="1"/>
          <p:nvPr/>
        </p:nvSpPr>
        <p:spPr>
          <a:xfrm>
            <a:off x="129851" y="4344414"/>
            <a:ext cx="8061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给定一段视频</a:t>
            </a:r>
            <a:r>
              <a:rPr lang="en-US" altLang="zh-CN" dirty="0"/>
              <a:t>,</a:t>
            </a:r>
            <a:r>
              <a:rPr lang="zh-CN" altLang="en-US" dirty="0"/>
              <a:t>先追踪视频中每一帧的</a:t>
            </a:r>
            <a:r>
              <a:rPr lang="en-US" altLang="zh-CN" dirty="0"/>
              <a:t>FLAME</a:t>
            </a:r>
            <a:r>
              <a:rPr lang="zh-CN" altLang="en-US" dirty="0"/>
              <a:t>人脸表情和姿态。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6BC3169-726D-3E6F-4B51-1D4559476757}"/>
                  </a:ext>
                </a:extLst>
              </p:cNvPr>
              <p:cNvSpPr txBox="1"/>
              <p:nvPr/>
            </p:nvSpPr>
            <p:spPr>
              <a:xfrm>
                <a:off x="129851" y="4728224"/>
                <a:ext cx="8607750" cy="1722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/>
                  <a:t>对于某一帧，在当前空间中的相机射线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zh-CN" altLang="en-US" dirty="0"/>
                  <a:t>上进行采样，对于采样点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:</a:t>
                </a:r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dirty="0"/>
                  <a:t>找到离该点最近的人脸网格上的三角形</a:t>
                </a:r>
                <a:endParaRPr lang="en-US" altLang="zh-CN" dirty="0"/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dirty="0"/>
                  <a:t>计算到标准空间中对应的三角形的变形矩阵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CN" altLang="en-US" dirty="0"/>
                  <a:t>，将点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/>
                  <a:t>变换到标准空间点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marL="800100" lvl="1" indent="-342900">
                  <a:lnSpc>
                    <a:spcPct val="15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使用</m:t>
                    </m:r>
                  </m:oMath>
                </a14:m>
                <a:r>
                  <a:rPr lang="en-US" altLang="zh-CN" dirty="0" err="1"/>
                  <a:t>NeRF</a:t>
                </a:r>
                <a:r>
                  <a:rPr lang="zh-CN" altLang="en-US" dirty="0"/>
                  <a:t>方法计算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16BC3169-726D-3E6F-4B51-1D4559476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51" y="4728224"/>
                <a:ext cx="8607750" cy="1722395"/>
              </a:xfrm>
              <a:prstGeom prst="rect">
                <a:avLst/>
              </a:prstGeom>
              <a:blipFill>
                <a:blip r:embed="rId3"/>
                <a:stretch>
                  <a:fillRect l="-425" b="-4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3FDBC66-EF00-EC7D-8068-44145593F0EC}"/>
              </a:ext>
            </a:extLst>
          </p:cNvPr>
          <p:cNvSpPr txBox="1"/>
          <p:nvPr/>
        </p:nvSpPr>
        <p:spPr>
          <a:xfrm>
            <a:off x="129850" y="3964262"/>
            <a:ext cx="310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流程：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148726B-2C6B-D4C0-12A3-53EF789A5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6716"/>
            <a:ext cx="2496885" cy="22242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AE99DFD-1188-8DB8-3163-08F95EDC7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300" b="31930"/>
          <a:stretch/>
        </p:blipFill>
        <p:spPr>
          <a:xfrm>
            <a:off x="2485178" y="1071132"/>
            <a:ext cx="2864530" cy="30455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77767D-666D-4C6F-1C9D-06768B828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930"/>
          <a:stretch/>
        </p:blipFill>
        <p:spPr>
          <a:xfrm>
            <a:off x="2496885" y="1054000"/>
            <a:ext cx="9981127" cy="30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6584D-3471-B50F-D7DF-3CB3F3FE7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99"/>
            <a:ext cx="10515600" cy="1325563"/>
          </a:xfrm>
        </p:spPr>
        <p:txBody>
          <a:bodyPr/>
          <a:lstStyle/>
          <a:p>
            <a:r>
              <a:rPr lang="zh-CN" altLang="en-US" dirty="0"/>
              <a:t>方法：</a:t>
            </a:r>
            <a:r>
              <a:rPr lang="en-US" altLang="zh-CN" dirty="0"/>
              <a:t>1.</a:t>
            </a:r>
            <a:r>
              <a:rPr lang="zh-CN" altLang="en-US" dirty="0"/>
              <a:t>查找点</a:t>
            </a:r>
            <a:r>
              <a:rPr lang="zh-CN" altLang="en-US" dirty="0">
                <a:solidFill>
                  <a:schemeClr val="accent1"/>
                </a:solidFill>
              </a:rPr>
              <a:t>最接近</a:t>
            </a:r>
            <a:r>
              <a:rPr lang="zh-CN" altLang="en-US" dirty="0"/>
              <a:t>的三角形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002724-947D-2195-74AD-71B541E1D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142" y="5820470"/>
            <a:ext cx="6468515" cy="815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1800" dirty="0"/>
              <a:t>该工作使用</a:t>
            </a:r>
            <a:r>
              <a:rPr lang="en-US" altLang="zh-CN" sz="1800" dirty="0"/>
              <a:t>GPU</a:t>
            </a:r>
            <a:r>
              <a:rPr lang="zh-CN" altLang="en-US" sz="1800" dirty="0"/>
              <a:t>加速（</a:t>
            </a:r>
            <a:r>
              <a:rPr lang="en-US" altLang="zh-CN" sz="1800" dirty="0"/>
              <a:t>CUDA</a:t>
            </a:r>
            <a:r>
              <a:rPr lang="zh-CN" altLang="en-US" sz="1800" dirty="0"/>
              <a:t>）的基于</a:t>
            </a:r>
            <a:r>
              <a:rPr lang="en-US" altLang="zh-CN" sz="1800" dirty="0"/>
              <a:t>BVH</a:t>
            </a:r>
            <a:r>
              <a:rPr lang="zh-CN" altLang="en-US" sz="1800" dirty="0"/>
              <a:t>的寻找</a:t>
            </a:r>
            <a:r>
              <a:rPr lang="zh-CN" altLang="en-US" sz="1800" dirty="0">
                <a:solidFill>
                  <a:schemeClr val="accent1"/>
                </a:solidFill>
              </a:rPr>
              <a:t>最接近</a:t>
            </a:r>
            <a:r>
              <a:rPr lang="zh-CN" altLang="en-US" sz="1800" dirty="0"/>
              <a:t>的三角形，极大加速了这个十分耗时的步骤</a:t>
            </a:r>
            <a:endParaRPr lang="en-US" altLang="zh-CN" sz="1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A8B194-73EA-1648-868D-3CAAA44F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" t="11954" r="71458" b="31930"/>
          <a:stretch/>
        </p:blipFill>
        <p:spPr>
          <a:xfrm>
            <a:off x="538956" y="2015614"/>
            <a:ext cx="3140076" cy="31194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977D76-93C7-F7FF-A296-A686785D17D5}"/>
              </a:ext>
            </a:extLst>
          </p:cNvPr>
          <p:cNvSpPr txBox="1"/>
          <p:nvPr/>
        </p:nvSpPr>
        <p:spPr>
          <a:xfrm>
            <a:off x="971550" y="1479550"/>
            <a:ext cx="559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是查找点</a:t>
            </a:r>
            <a:r>
              <a:rPr lang="zh-CN" altLang="en-US" dirty="0">
                <a:solidFill>
                  <a:schemeClr val="accent1"/>
                </a:solidFill>
              </a:rPr>
              <a:t>最接近</a:t>
            </a:r>
            <a:r>
              <a:rPr lang="zh-CN" altLang="en-US" dirty="0"/>
              <a:t>的三角形，而不是求射线相交的三角形！</a:t>
            </a:r>
          </a:p>
        </p:txBody>
      </p:sp>
      <p:pic>
        <p:nvPicPr>
          <p:cNvPr id="8" name="Picture 2" descr="A graphical illustration of how BVH works. (Image Source: NVIDIA)">
            <a:extLst>
              <a:ext uri="{FF2B5EF4-FFF2-40B4-BE49-F238E27FC236}">
                <a16:creationId xmlns:a16="http://schemas.microsoft.com/office/drawing/2014/main" id="{48BACEE2-DB3B-E414-A6B8-B5A73732C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81" y="2029740"/>
            <a:ext cx="5966619" cy="33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F47D5C07-2D93-3A53-39CE-A74BBB00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99"/>
            <a:ext cx="10515600" cy="1325563"/>
          </a:xfrm>
        </p:spPr>
        <p:txBody>
          <a:bodyPr/>
          <a:lstStyle/>
          <a:p>
            <a:r>
              <a:rPr lang="zh-CN" altLang="en-US" dirty="0"/>
              <a:t>方法：</a:t>
            </a:r>
            <a:r>
              <a:rPr lang="en-US" altLang="zh-CN" dirty="0"/>
              <a:t>1.</a:t>
            </a:r>
            <a:r>
              <a:rPr lang="zh-CN" altLang="en-US" dirty="0"/>
              <a:t>查找点</a:t>
            </a:r>
            <a:r>
              <a:rPr lang="zh-CN" altLang="en-US" dirty="0">
                <a:solidFill>
                  <a:schemeClr val="accent1"/>
                </a:solidFill>
              </a:rPr>
              <a:t>最接近</a:t>
            </a:r>
            <a:r>
              <a:rPr lang="zh-CN" altLang="en-US" dirty="0"/>
              <a:t>的三角形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E090C3-2100-97D7-1CAD-493A57474161}"/>
              </a:ext>
            </a:extLst>
          </p:cNvPr>
          <p:cNvSpPr txBox="1"/>
          <p:nvPr/>
        </p:nvSpPr>
        <p:spPr>
          <a:xfrm>
            <a:off x="313922" y="1438021"/>
            <a:ext cx="641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CN" altLang="en-US" dirty="0"/>
              <a:t>该工作只使用了</a:t>
            </a:r>
            <a:r>
              <a:rPr lang="en-US" altLang="zh-CN" dirty="0"/>
              <a:t>CUDA</a:t>
            </a:r>
            <a:r>
              <a:rPr lang="zh-CN" altLang="en-US" dirty="0"/>
              <a:t>进行加速，未使用</a:t>
            </a:r>
            <a:r>
              <a:rPr lang="zh-CN" altLang="en-US" dirty="0">
                <a:solidFill>
                  <a:schemeClr val="accent1"/>
                </a:solidFill>
              </a:rPr>
              <a:t>光线追踪加速</a:t>
            </a:r>
            <a:r>
              <a:rPr lang="en-US" altLang="zh-CN" dirty="0">
                <a:solidFill>
                  <a:schemeClr val="accent1"/>
                </a:solidFill>
              </a:rPr>
              <a:t>RT</a:t>
            </a:r>
            <a:r>
              <a:rPr lang="zh-CN" altLang="en-US" dirty="0">
                <a:solidFill>
                  <a:schemeClr val="accent1"/>
                </a:solidFill>
              </a:rPr>
              <a:t>核心</a:t>
            </a:r>
            <a:r>
              <a:rPr lang="zh-CN" altLang="en-US" dirty="0"/>
              <a:t>进行加速，可能有优化空间？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89ADD4-5C17-6586-6FC7-14E86DFAD3D2}"/>
              </a:ext>
            </a:extLst>
          </p:cNvPr>
          <p:cNvSpPr txBox="1"/>
          <p:nvPr/>
        </p:nvSpPr>
        <p:spPr>
          <a:xfrm>
            <a:off x="518395" y="4836247"/>
            <a:ext cx="5014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0" dirty="0">
                <a:solidFill>
                  <a:srgbClr val="000000"/>
                </a:solidFill>
                <a:effectLst/>
                <a:latin typeface="NVIDIA Sans"/>
              </a:rPr>
              <a:t>GTC 2020: Working with Tensor Cores and </a:t>
            </a:r>
            <a:r>
              <a:rPr lang="en-US" altLang="zh-CN" sz="1400" b="1" i="0" dirty="0" err="1">
                <a:solidFill>
                  <a:srgbClr val="000000"/>
                </a:solidFill>
                <a:effectLst/>
                <a:latin typeface="NVIDIA Sans"/>
              </a:rPr>
              <a:t>RTCore</a:t>
            </a:r>
            <a:r>
              <a:rPr lang="en-US" altLang="zh-CN" sz="1400" b="1" i="0" dirty="0">
                <a:solidFill>
                  <a:srgbClr val="000000"/>
                </a:solidFill>
                <a:effectLst/>
                <a:latin typeface="NVIDIA Sans"/>
              </a:rPr>
              <a:t> for compute</a:t>
            </a:r>
            <a:endParaRPr lang="en-US" altLang="zh-CN" sz="1400" dirty="0">
              <a:solidFill>
                <a:schemeClr val="accent1"/>
              </a:solidFill>
            </a:endParaRPr>
          </a:p>
          <a:p>
            <a:r>
              <a:rPr lang="zh-CN" altLang="en-US" sz="1400" dirty="0">
                <a:solidFill>
                  <a:schemeClr val="accent1"/>
                </a:solidFill>
              </a:rPr>
              <a:t>https://developer.nvidia.com/gtc/2020/video/cwe21106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33F34A2-FEA8-3050-7A4A-49F26A81A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67" y="4436250"/>
            <a:ext cx="3753118" cy="21118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6D28927-CAB9-9F1D-E89A-221A9B9DA73A}"/>
              </a:ext>
            </a:extLst>
          </p:cNvPr>
          <p:cNvSpPr txBox="1"/>
          <p:nvPr/>
        </p:nvSpPr>
        <p:spPr>
          <a:xfrm>
            <a:off x="440833" y="2998631"/>
            <a:ext cx="710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RT</a:t>
            </a:r>
            <a:r>
              <a:rPr lang="zh-CN" altLang="en-US" dirty="0">
                <a:solidFill>
                  <a:schemeClr val="accent1"/>
                </a:solidFill>
              </a:rPr>
              <a:t>核心</a:t>
            </a:r>
            <a:r>
              <a:rPr lang="zh-CN" altLang="en-US" dirty="0"/>
              <a:t>寻找射线</a:t>
            </a:r>
            <a:r>
              <a:rPr lang="zh-CN" altLang="en-US" dirty="0">
                <a:solidFill>
                  <a:schemeClr val="accent1"/>
                </a:solidFill>
              </a:rPr>
              <a:t>最接近</a:t>
            </a:r>
            <a:r>
              <a:rPr lang="zh-CN" altLang="en-US" dirty="0"/>
              <a:t>的三角形是一个可以探索的问题？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8B4017D-7CBA-EFA6-9B78-257B5719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81" y="115397"/>
            <a:ext cx="2250319" cy="384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F0B9564-CCBE-954B-A1FB-CADB585CDBF6}"/>
              </a:ext>
            </a:extLst>
          </p:cNvPr>
          <p:cNvSpPr/>
          <p:nvPr/>
        </p:nvSpPr>
        <p:spPr>
          <a:xfrm>
            <a:off x="8785981" y="3315446"/>
            <a:ext cx="225031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968</Words>
  <Application>Microsoft Office PowerPoint</Application>
  <PresentationFormat>宽屏</PresentationFormat>
  <Paragraphs>121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Google Sans</vt:lpstr>
      <vt:lpstr>NVIDIA Sans</vt:lpstr>
      <vt:lpstr>等线</vt:lpstr>
      <vt:lpstr>等线 Light</vt:lpstr>
      <vt:lpstr>Microsoft Yahei</vt:lpstr>
      <vt:lpstr>Arial</vt:lpstr>
      <vt:lpstr>Cambria Math</vt:lpstr>
      <vt:lpstr>Office 主题​​</vt:lpstr>
      <vt:lpstr>Instant Volumetric Head Avatars Wojciech Zielonka, Timo Bolkart, Justus Thies Max Planck Institute for Intelligent Systems, Tübingen, Germany CVPR 2023</vt:lpstr>
      <vt:lpstr>概要</vt:lpstr>
      <vt:lpstr>目录</vt:lpstr>
      <vt:lpstr>背景：什么是人体/服装参数化模型？</vt:lpstr>
      <vt:lpstr>背景：什么是NeRF?</vt:lpstr>
      <vt:lpstr>背景</vt:lpstr>
      <vt:lpstr>方法 OverView</vt:lpstr>
      <vt:lpstr>方法：1.查找点最接近的三角形</vt:lpstr>
      <vt:lpstr>方法：1.查找点最接近的三角形</vt:lpstr>
      <vt:lpstr>方法：2. 简单映射到标准空间</vt:lpstr>
      <vt:lpstr>方法：2.进行映射到标准空间</vt:lpstr>
      <vt:lpstr>方法：2.如何映射到标准空间？</vt:lpstr>
      <vt:lpstr>方法：2.如何映射到标准空间？</vt:lpstr>
      <vt:lpstr>PowerPoint 演示文稿</vt:lpstr>
      <vt:lpstr>方法：3.使用NeRF方法进行重建</vt:lpstr>
      <vt:lpstr>Loss Function</vt:lpstr>
      <vt:lpstr>结果</vt:lpstr>
      <vt:lpstr>演示 INSTA</vt:lpstr>
      <vt:lpstr>谢谢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Instant Volumetric Head Acatars</dc:title>
  <dc:creator>yu feiran</dc:creator>
  <cp:lastModifiedBy>yu feiran</cp:lastModifiedBy>
  <cp:revision>205</cp:revision>
  <dcterms:created xsi:type="dcterms:W3CDTF">2023-10-23T09:09:20Z</dcterms:created>
  <dcterms:modified xsi:type="dcterms:W3CDTF">2023-11-07T00:29:30Z</dcterms:modified>
</cp:coreProperties>
</file>