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60" r:id="rId12"/>
    <p:sldId id="270" r:id="rId13"/>
    <p:sldId id="271" r:id="rId14"/>
    <p:sldId id="261" r:id="rId15"/>
    <p:sldId id="273" r:id="rId16"/>
    <p:sldId id="274" r:id="rId17"/>
    <p:sldId id="264" r:id="rId18"/>
    <p:sldId id="262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610DB-3E84-DBDA-5887-B9C9AC233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8CF756-56D9-81F3-AF67-3312D93CA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973D0-6426-22BF-5CBC-4D9CD989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CCCAB9-829F-4FC7-2D20-DA3B267A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936677-86B2-4B56-1973-E8AF3A4D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86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88C91-10DF-2E5B-514F-1458F95C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BE5CB2-B58C-EC7D-B03A-960B9E09C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3B269-B985-AD53-7A58-EB84CFD7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FCFAA-9FC7-0379-518B-DC9455A0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C97CF-F289-CAEA-8626-76AFB119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4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6A66AF-299D-2346-5FD0-56651A825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61B9C3-081D-3DEF-45E5-B55858789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801FE3-13AE-F75B-515C-9BBDBDEA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5A4D00-F8A7-2EE1-A75C-2A3273FA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93DB63-F773-994F-C296-626D87F1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01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CB8A9-3EB0-BD45-AC7D-21EB044A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98DAC5-A01E-EA9F-4018-040DF10D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2EBB98-D34C-642E-BF06-285E5FDE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F14CBA-0634-E34B-D843-7774881B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61F477-1FA7-C82E-8B2B-7E51C4A4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9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E0744-1DB5-793D-6E29-C2027624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9BBBF7-CC96-C83B-738D-92E0F22AF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AC8CF4-8FBB-0511-97D9-7DD23E1B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F31FC3-C5E0-3BBC-5A89-0D4038D9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E3E7DC-0BBD-3894-F5D6-B321D683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8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A5E41-F0BB-A709-DAFC-00264390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883416-004F-F832-AD89-BEFEF619B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36CD4C-67A6-5781-AEDD-CA6FF13D3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08887E-48AC-E626-7386-54E677A9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E1E57-13A6-99C4-CA5F-18035090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3A0538-E73B-A68E-FF13-4C4AE086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1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FCEAA-8FBB-7D0B-1ACA-4429A072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122E43-2DAC-BB56-137B-657C63645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1EC92A-2055-B505-B703-4DDE1B3A3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1686174-0E61-DDB0-91FA-4EF170CEE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9149B5-67AC-6FC2-E35A-D3935D0BC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55D6DA-D7AE-45B3-7217-B718FA55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D89C0F-0AB3-F4C9-4817-0C5CA30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D9A62CB-930E-B510-D8C9-9DCE67AA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44533-8EFF-3C19-4AD0-6A2F7EB1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EDDA8F8-A4C0-126C-06CE-9BC94487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17493D-7728-D542-76C0-86CB08A5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B47732-633A-1128-E311-63E5518D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5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732AD4-F81E-8643-CB9A-7F87201C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A63F71-C6D6-BCCB-B948-B8569859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47781-E19D-6653-F86A-04243B46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61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30AC-85E0-C35E-11AC-18B2B70B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063BCD-9E72-FF19-C90B-8BCE8EFD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6B613C-0B6A-46D2-76C4-C85DBA5E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DD8AC-7067-2239-7DAE-6B259A89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398988-4B35-C427-2565-D7379F89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9E7386-89DA-F3D5-066A-945F4018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899CA-B4B4-C6A6-EA07-AE45CDFF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85E360-B227-904A-286B-97052A7FD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D74FC5-26D9-6327-A077-139F9B0F0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B6A628-30D5-4BED-7E04-57B90FA2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80648E-D393-2581-15E4-1CDBBD8F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C3B2B2-A89C-A744-C743-39628F45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59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929BA0-044D-B2A2-5DA9-8A0EE68F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A2CCF-4D40-BF87-E44F-2C6CF1E4A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7404A9-9084-5D93-8969-29ED9ABD0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3E59BA-BE0C-759F-9648-38B0234DE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3A583-AD06-8B18-14BA-0A296A7A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B1D5A-4CA5-F179-C018-BE69E91DD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/>
              <a:t>NeRF</a:t>
            </a:r>
            <a:r>
              <a:rPr lang="zh-CN" altLang="en-US" dirty="0"/>
              <a:t>与人体重建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9DE350-FB2F-021A-E710-B0136499D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汇报人：余斐然</a:t>
            </a:r>
            <a:endParaRPr lang="en-US" altLang="zh-CN" dirty="0"/>
          </a:p>
          <a:p>
            <a:r>
              <a:rPr lang="en-US" altLang="zh-CN" dirty="0"/>
              <a:t>2023/8/16</a:t>
            </a:r>
          </a:p>
        </p:txBody>
      </p:sp>
      <p:pic>
        <p:nvPicPr>
          <p:cNvPr id="7" name="图片 6" descr="桌子上的绿色植物&#10;&#10;描述已自动生成">
            <a:extLst>
              <a:ext uri="{FF2B5EF4-FFF2-40B4-BE49-F238E27FC236}">
                <a16:creationId xmlns:a16="http://schemas.microsoft.com/office/drawing/2014/main" id="{DA04A7B4-11AA-3BA1-FE48-0E29BB3C9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33" y="4082710"/>
            <a:ext cx="3433763" cy="2575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BAD0DB-6AF0-2E1A-8466-6281ACEE1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21" y="4619833"/>
            <a:ext cx="5995307" cy="20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4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834B8-9847-4EC1-234F-246D65FB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zh-CN" altLang="en-US" dirty="0"/>
              <a:t>计算机中的体渲染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066BDEB-881F-B4E5-1914-51EDCD9B8C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987" y="104439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2000" dirty="0"/>
                  <a:t>计算机计算时要进一步离散化，思路为：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1800" dirty="0"/>
                  <a:t>1.</a:t>
                </a:r>
                <a:r>
                  <a:rPr lang="zh-CN" altLang="en-US" sz="1800" dirty="0"/>
                  <a:t>将光路</a:t>
                </a:r>
                <a:r>
                  <a:rPr lang="en-US" altLang="zh-CN" sz="1800" dirty="0"/>
                  <a:t>[0,s]</a:t>
                </a:r>
                <a:r>
                  <a:rPr lang="zh-CN" altLang="en-US" sz="1800" dirty="0"/>
                  <a:t>划分成</a:t>
                </a:r>
                <a:r>
                  <a:rPr lang="en-US" altLang="zh-CN" sz="1800" dirty="0"/>
                  <a:t>N</a:t>
                </a:r>
                <a:r>
                  <a:rPr lang="zh-CN" altLang="en-US" sz="1800" dirty="0"/>
                  <a:t>个相等的区间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2.</a:t>
                </a:r>
                <a:r>
                  <a:rPr lang="zh-CN" altLang="en-US" sz="1800" dirty="0"/>
                  <a:t>计算每个区间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zh-CN" altLang="en-US" sz="1800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sz="1800" dirty="0"/>
                  <a:t>辐射强度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3.</a:t>
                </a:r>
                <a:r>
                  <a:rPr lang="zh-CN" altLang="en-US" sz="1800" dirty="0"/>
                  <a:t>把</a:t>
                </a:r>
                <a:r>
                  <a:rPr lang="en-US" altLang="zh-CN" sz="1800" dirty="0"/>
                  <a:t>N</a:t>
                </a:r>
                <a:r>
                  <a:rPr lang="zh-CN" altLang="en-US" sz="1800" dirty="0"/>
                  <a:t>个区间辐射值相加，得到最终的光强</a:t>
                </a:r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066BDEB-881F-B4E5-1914-51EDCD9B8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987" y="1044390"/>
                <a:ext cx="10515600" cy="4351338"/>
              </a:xfrm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12DA3A0-1767-33BA-C3C4-2729A4FC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1036"/>
            <a:ext cx="5229225" cy="5695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FA3787-C0FF-E88E-4AED-AA1E5F5A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015" y="704848"/>
            <a:ext cx="67437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A7FC4-FFDC-0334-E2F3-70A1B2C1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NeRF</a:t>
            </a:r>
            <a:r>
              <a:rPr lang="zh-CN" altLang="en-US" dirty="0"/>
              <a:t>（</a:t>
            </a:r>
            <a:r>
              <a:rPr lang="en-US" altLang="zh-CN" i="0" dirty="0">
                <a:solidFill>
                  <a:srgbClr val="121212"/>
                </a:solidFill>
                <a:effectLst/>
                <a:latin typeface="+mj-ea"/>
              </a:rPr>
              <a:t>neural radiance field</a:t>
            </a:r>
            <a:r>
              <a:rPr lang="en-US" altLang="zh-CN" dirty="0">
                <a:latin typeface="+mj-ea"/>
              </a:rPr>
              <a:t> 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FF9F40-D86E-D3D0-B162-D7C63AC48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 err="1"/>
              <a:t>NeRF</a:t>
            </a:r>
            <a:r>
              <a:rPr lang="zh-CN" altLang="en-US" sz="2000" dirty="0"/>
              <a:t>本质上是使用神经网络（</a:t>
            </a:r>
            <a:r>
              <a:rPr lang="en-US" altLang="zh-CN" sz="2000" dirty="0"/>
              <a:t>neural</a:t>
            </a:r>
            <a:r>
              <a:rPr lang="zh-CN" altLang="en-US" sz="2000" dirty="0"/>
              <a:t>）表示辐射场</a:t>
            </a:r>
            <a:r>
              <a:rPr lang="en-US" altLang="zh-CN" sz="2000" dirty="0"/>
              <a:t>(radiance field</a:t>
            </a:r>
            <a:r>
              <a:rPr lang="zh-CN" altLang="en-US" sz="2000" dirty="0"/>
              <a:t>）</a:t>
            </a:r>
            <a:r>
              <a:rPr lang="en-US" altLang="zh-CN" sz="2000" dirty="0"/>
              <a:t>,</a:t>
            </a:r>
          </a:p>
          <a:p>
            <a:pPr marL="0" indent="0">
              <a:buNone/>
            </a:pPr>
            <a:r>
              <a:rPr lang="zh-CN" altLang="en-US" sz="2000" dirty="0"/>
              <a:t>然后使用体渲染方法进行渲染得到结果与</a:t>
            </a:r>
            <a:r>
              <a:rPr lang="en-US" altLang="zh-CN" sz="2000" dirty="0"/>
              <a:t>ground truth</a:t>
            </a:r>
            <a:r>
              <a:rPr lang="zh-CN" altLang="en-US" sz="2000" dirty="0"/>
              <a:t>进行比较</a:t>
            </a:r>
            <a:endParaRPr lang="en-US" altLang="zh-CN" sz="20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7890"/>
            <a:ext cx="10204064" cy="4069433"/>
          </a:xfrm>
          <a:prstGeom prst="rect">
            <a:avLst/>
          </a:prstGeom>
        </p:spPr>
      </p:pic>
      <p:pic>
        <p:nvPicPr>
          <p:cNvPr id="1026" name="Picture 2" descr="Ray marching part 1: the unappreciated cousin of ray tracing - DEV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45" y="65638"/>
            <a:ext cx="2444519" cy="16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26AD14-EBBC-7014-9A7E-1149761A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NeRF</a:t>
            </a:r>
            <a:r>
              <a:rPr lang="zh-CN" altLang="en-US" sz="4000" dirty="0"/>
              <a:t>改进（</a:t>
            </a:r>
            <a:r>
              <a:rPr lang="en-US" altLang="zh-CN" sz="4000" dirty="0"/>
              <a:t>1</a:t>
            </a:r>
            <a:r>
              <a:rPr lang="zh-CN" altLang="en-US" sz="4000" dirty="0"/>
              <a:t>）</a:t>
            </a:r>
            <a:r>
              <a:rPr lang="en-US" altLang="zh-CN" sz="4000" dirty="0"/>
              <a:t>Encoding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20AC71-D865-0B98-EDB0-A2073D85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0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原始版本的</a:t>
            </a:r>
            <a:r>
              <a:rPr lang="en-US" altLang="zh-CN" dirty="0" err="1"/>
              <a:t>NeRF</a:t>
            </a:r>
            <a:r>
              <a:rPr lang="zh-CN" altLang="en-US" dirty="0"/>
              <a:t>在高频的细节重建的效果不太好，</a:t>
            </a:r>
            <a:r>
              <a:rPr lang="en-US" altLang="zh-CN" dirty="0" err="1"/>
              <a:t>NeRF</a:t>
            </a:r>
            <a:r>
              <a:rPr lang="zh-CN" altLang="en-US" dirty="0"/>
              <a:t>通过编码升维提高其表现。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3F4D86-6129-FE12-F09F-3A11799F0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446" y="-30732"/>
            <a:ext cx="6406992" cy="1779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57488" y="2760785"/>
                <a:ext cx="8267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编码公式为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（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88" y="2760785"/>
                <a:ext cx="8267866" cy="369332"/>
              </a:xfrm>
              <a:prstGeom prst="rect">
                <a:avLst/>
              </a:prstGeom>
              <a:blipFill>
                <a:blip r:embed="rId3"/>
                <a:stretch>
                  <a:fillRect l="-66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451179"/>
            <a:ext cx="9680329" cy="2989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6" y="3179513"/>
            <a:ext cx="8859713" cy="35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NeRF</a:t>
            </a:r>
            <a:r>
              <a:rPr lang="zh-CN" altLang="en-US" dirty="0"/>
              <a:t>改进（</a:t>
            </a:r>
            <a:r>
              <a:rPr lang="en-US" altLang="zh-CN" dirty="0"/>
              <a:t>2</a:t>
            </a:r>
            <a:r>
              <a:rPr lang="zh-CN" altLang="en-US" dirty="0"/>
              <a:t>）分层采样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把</a:t>
                </a:r>
                <a:r>
                  <a:rPr lang="en-US" altLang="zh-CN" dirty="0"/>
                  <a:t>pipeline</a:t>
                </a:r>
                <a:r>
                  <a:rPr lang="zh-CN" altLang="en-US" dirty="0"/>
                  <a:t>按网格密度生成两个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粗糙</a:t>
                </a:r>
                <a:r>
                  <a:rPr lang="zh-CN" altLang="en-US" dirty="0"/>
                  <a:t>和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细致</a:t>
                </a:r>
                <a:r>
                  <a:rPr lang="zh-CN" altLang="en-US" dirty="0"/>
                  <a:t>的两个网络。</a:t>
                </a:r>
                <a:endParaRPr lang="en-US" altLang="zh-CN" dirty="0"/>
              </a:p>
              <a:p>
                <a:r>
                  <a:rPr lang="zh-CN" altLang="en-US" dirty="0"/>
                  <a:t>使用粗糙网络使用较少的采样点进行采样</a:t>
                </a:r>
                <a:endParaRPr lang="en-US" altLang="zh-CN" dirty="0"/>
              </a:p>
              <a:p>
                <a:r>
                  <a:rPr lang="zh-CN" altLang="en-US" dirty="0"/>
                  <a:t>根据粗糙采样的结果，使用细致网络采样：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在密度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越大</m:t>
                    </m:r>
                  </m:oMath>
                </a14:m>
                <a:r>
                  <a:rPr lang="zh-CN" altLang="en-US" dirty="0"/>
                  <a:t>的地方使用越多的采样点进行采样。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5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F5602-8B7E-E0EE-9083-A45B9536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2" y="239106"/>
            <a:ext cx="10515600" cy="1325563"/>
          </a:xfrm>
        </p:spPr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 err="1"/>
              <a:t>NeRF</a:t>
            </a:r>
            <a:r>
              <a:rPr lang="zh-CN" altLang="en-US" dirty="0"/>
              <a:t>加速：</a:t>
            </a:r>
            <a:r>
              <a:rPr lang="en-US" altLang="zh-CN" dirty="0"/>
              <a:t>voxel grid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94DDC3-D058-DB6E-A10E-E14ECA522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4081" r="65972" b="51701"/>
          <a:stretch/>
        </p:blipFill>
        <p:spPr>
          <a:xfrm>
            <a:off x="567612" y="2976463"/>
            <a:ext cx="2967136" cy="30324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D196F5-1662-4DBF-FDDD-A57411CCCC08}"/>
                  </a:ext>
                </a:extLst>
              </p:cNvPr>
              <p:cNvSpPr txBox="1"/>
              <p:nvPr/>
            </p:nvSpPr>
            <p:spPr>
              <a:xfrm>
                <a:off x="4544006" y="2791797"/>
                <a:ext cx="7501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dirty="0"/>
                  <a:t>]</a:t>
                </a:r>
                <a:r>
                  <a:rPr lang="zh-CN" altLang="en-US" dirty="0"/>
                  <a:t>，同时使用一维数组存储对应的</a:t>
                </a:r>
                <a:r>
                  <a:rPr lang="en-US" altLang="zh-CN" dirty="0"/>
                  <a:t>feature vector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D196F5-1662-4DBF-FDDD-A57411CCC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06" y="2791797"/>
                <a:ext cx="7501813" cy="369332"/>
              </a:xfrm>
              <a:prstGeom prst="rect">
                <a:avLst/>
              </a:prstGeom>
              <a:blipFill>
                <a:blip r:embed="rId3"/>
                <a:stretch>
                  <a:fillRect l="-244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A1733F-B88B-2851-EE08-380ADFDC2C08}"/>
                  </a:ext>
                </a:extLst>
              </p:cNvPr>
              <p:cNvSpPr txBox="1"/>
              <p:nvPr/>
            </p:nvSpPr>
            <p:spPr>
              <a:xfrm>
                <a:off x="643812" y="1520890"/>
                <a:ext cx="105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先前的工作使用</a:t>
                </a:r>
                <a:r>
                  <a:rPr lang="en-US" altLang="zh-CN" dirty="0"/>
                  <a:t>grid</a:t>
                </a:r>
                <a:r>
                  <a:rPr lang="zh-CN" altLang="en-US" dirty="0"/>
                  <a:t>来存储</a:t>
                </a:r>
                <a:r>
                  <a:rPr lang="en-US" altLang="zh-CN" dirty="0"/>
                  <a:t>feature vector </a:t>
                </a:r>
                <a:r>
                  <a:rPr lang="zh-CN" altLang="en-US" dirty="0"/>
                  <a:t>，通过输入向量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进行</m:t>
                    </m:r>
                  </m:oMath>
                </a14:m>
                <a:r>
                  <a:rPr lang="zh-CN" altLang="en-US" dirty="0"/>
                  <a:t>查询和插值，再丢给神经网络。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A1733F-B88B-2851-EE08-380ADFDC2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2" y="1520890"/>
                <a:ext cx="10515600" cy="369332"/>
              </a:xfrm>
              <a:prstGeom prst="rect">
                <a:avLst/>
              </a:prstGeom>
              <a:blipFill>
                <a:blip r:embed="rId4"/>
                <a:stretch>
                  <a:fillRect l="-52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30B8C3F-E59F-AFE8-0082-640CBD2E5EDD}"/>
              </a:ext>
            </a:extLst>
          </p:cNvPr>
          <p:cNvSpPr txBox="1"/>
          <p:nvPr/>
        </p:nvSpPr>
        <p:spPr>
          <a:xfrm>
            <a:off x="4544007" y="2292455"/>
            <a:ext cx="6662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voxel</a:t>
            </a:r>
            <a:r>
              <a:rPr lang="zh-CN" altLang="en-US" dirty="0"/>
              <a:t>：体素，一个个同样大小的立方体，每个顶点有一个</a:t>
            </a:r>
            <a:r>
              <a:rPr lang="en-US" altLang="zh-CN" dirty="0"/>
              <a:t>index</a:t>
            </a:r>
            <a:r>
              <a:rPr lang="zh-CN" altLang="en-US" dirty="0"/>
              <a:t>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DF9743-68F7-4390-B4B5-57A3EB248F83}"/>
              </a:ext>
            </a:extLst>
          </p:cNvPr>
          <p:cNvSpPr txBox="1"/>
          <p:nvPr/>
        </p:nvSpPr>
        <p:spPr>
          <a:xfrm>
            <a:off x="4618653" y="3429000"/>
            <a:ext cx="67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反向传播时再更新每个顶点的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feature vector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112132-A921-CF2F-8303-BB7AF8E9B792}"/>
              </a:ext>
            </a:extLst>
          </p:cNvPr>
          <p:cNvSpPr txBox="1"/>
          <p:nvPr/>
        </p:nvSpPr>
        <p:spPr>
          <a:xfrm>
            <a:off x="4739951" y="5001208"/>
            <a:ext cx="67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大大缩小神经网络的大小，但是引入了</a:t>
            </a:r>
            <a:r>
              <a:rPr lang="en-US" altLang="zh-CN" dirty="0">
                <a:solidFill>
                  <a:schemeClr val="accent1"/>
                </a:solidFill>
              </a:rPr>
              <a:t>grid</a:t>
            </a:r>
            <a:r>
              <a:rPr lang="zh-CN" altLang="en-US" dirty="0">
                <a:solidFill>
                  <a:schemeClr val="accent1"/>
                </a:solidFill>
              </a:rPr>
              <a:t>同样占用大量内存</a:t>
            </a:r>
          </a:p>
        </p:txBody>
      </p:sp>
    </p:spTree>
    <p:extLst>
      <p:ext uri="{BB962C8B-B14F-4D97-AF65-F5344CB8AC3E}">
        <p14:creationId xmlns:p14="http://schemas.microsoft.com/office/powerpoint/2010/main" val="2734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5907D-21DF-181F-CC08-E9D855E7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4818"/>
            <a:ext cx="10515600" cy="1325563"/>
          </a:xfrm>
        </p:spPr>
        <p:txBody>
          <a:bodyPr/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Instant-NGP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0CF078-884C-6F6D-B19B-1E045B41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04" y="833362"/>
            <a:ext cx="10515600" cy="436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本质上是使用一种</a:t>
            </a:r>
            <a:r>
              <a:rPr lang="zh-CN" altLang="en-US" sz="2000" dirty="0">
                <a:solidFill>
                  <a:schemeClr val="accent1"/>
                </a:solidFill>
              </a:rPr>
              <a:t>可编码的多分辨率</a:t>
            </a:r>
            <a:r>
              <a:rPr lang="en-US" altLang="zh-CN" sz="2000" dirty="0">
                <a:solidFill>
                  <a:schemeClr val="accent1"/>
                </a:solidFill>
              </a:rPr>
              <a:t>grid</a:t>
            </a:r>
            <a:r>
              <a:rPr lang="zh-CN" altLang="en-US" sz="2000" dirty="0">
                <a:solidFill>
                  <a:schemeClr val="accent1"/>
                </a:solidFill>
              </a:rPr>
              <a:t>哈希编码结构</a:t>
            </a:r>
            <a:r>
              <a:rPr lang="zh-CN" altLang="en-US" sz="2000" dirty="0"/>
              <a:t>替换</a:t>
            </a:r>
            <a:r>
              <a:rPr lang="en-US" altLang="zh-CN" sz="2000" dirty="0" err="1"/>
              <a:t>NeRF</a:t>
            </a:r>
            <a:r>
              <a:rPr lang="zh-CN" altLang="en-US" sz="2000" dirty="0"/>
              <a:t>中使用的</a:t>
            </a:r>
            <a:r>
              <a:rPr lang="zh-CN" altLang="en-US" sz="2000" dirty="0">
                <a:solidFill>
                  <a:schemeClr val="accent1"/>
                </a:solidFill>
              </a:rPr>
              <a:t>三角函数频率编码</a:t>
            </a:r>
            <a:r>
              <a:rPr lang="zh-CN" altLang="en-US" sz="2000" dirty="0"/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5CD68D-56C6-AB9F-12CB-8978C9B3229F}"/>
              </a:ext>
            </a:extLst>
          </p:cNvPr>
          <p:cNvSpPr txBox="1"/>
          <p:nvPr/>
        </p:nvSpPr>
        <p:spPr>
          <a:xfrm>
            <a:off x="138404" y="1297844"/>
            <a:ext cx="573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可编码</a:t>
            </a:r>
            <a:r>
              <a:rPr lang="zh-CN" altLang="en-US" dirty="0"/>
              <a:t>：</a:t>
            </a:r>
            <a:r>
              <a:rPr lang="en-US" altLang="zh-CN" dirty="0"/>
              <a:t>feature vector</a:t>
            </a:r>
            <a:r>
              <a:rPr lang="zh-CN" altLang="en-US" dirty="0"/>
              <a:t>可以被反向传播修改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6C6905-5607-9834-ECE0-1DE8CCEC99BF}"/>
              </a:ext>
            </a:extLst>
          </p:cNvPr>
          <p:cNvSpPr txBox="1"/>
          <p:nvPr/>
        </p:nvSpPr>
        <p:spPr>
          <a:xfrm>
            <a:off x="138404" y="1694966"/>
            <a:ext cx="573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多分辨率</a:t>
            </a:r>
            <a:r>
              <a:rPr lang="zh-CN" altLang="en-US" dirty="0"/>
              <a:t>：使用不同密度的网格分别表示</a:t>
            </a:r>
            <a:r>
              <a:rPr lang="en-US" altLang="zh-CN" dirty="0"/>
              <a:t>feature vector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746D75-4A57-C45B-ABDF-9567BB29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82" y="3541869"/>
            <a:ext cx="8620125" cy="30765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FC40629-0F46-E72E-FA1B-802104A9F840}"/>
              </a:ext>
            </a:extLst>
          </p:cNvPr>
          <p:cNvSpPr txBox="1"/>
          <p:nvPr/>
        </p:nvSpPr>
        <p:spPr>
          <a:xfrm>
            <a:off x="138404" y="2092088"/>
            <a:ext cx="102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哈希</a:t>
            </a:r>
            <a:r>
              <a:rPr lang="en-US" altLang="zh-CN" dirty="0"/>
              <a:t>:</a:t>
            </a:r>
            <a:r>
              <a:rPr lang="zh-CN" altLang="en-US" dirty="0"/>
              <a:t>不再是存储每个</a:t>
            </a:r>
            <a:r>
              <a:rPr lang="en-US" altLang="zh-CN" dirty="0"/>
              <a:t>grid</a:t>
            </a:r>
            <a:r>
              <a:rPr lang="zh-CN" altLang="en-US" dirty="0"/>
              <a:t>顶点的</a:t>
            </a:r>
            <a:r>
              <a:rPr lang="en-US" altLang="zh-CN" dirty="0"/>
              <a:t>feature vector </a:t>
            </a:r>
            <a:r>
              <a:rPr lang="zh-CN" altLang="en-US" dirty="0"/>
              <a:t>，而是设置一个大小为</a:t>
            </a:r>
            <a:r>
              <a:rPr lang="en-US" altLang="zh-CN" dirty="0"/>
              <a:t>T</a:t>
            </a:r>
            <a:r>
              <a:rPr lang="zh-CN" altLang="en-US" dirty="0"/>
              <a:t>的散列表，不管理哈希冲突，由神经网络自行管理（通过控制路径上每个点的权值）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2B5421-A346-69B6-4CD3-5295136714FF}"/>
              </a:ext>
            </a:extLst>
          </p:cNvPr>
          <p:cNvSpPr txBox="1"/>
          <p:nvPr/>
        </p:nvSpPr>
        <p:spPr>
          <a:xfrm>
            <a:off x="138404" y="3172408"/>
            <a:ext cx="1120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由于许多</a:t>
            </a:r>
            <a:r>
              <a:rPr lang="en-US" altLang="zh-CN" dirty="0"/>
              <a:t>grid</a:t>
            </a:r>
            <a:r>
              <a:rPr lang="zh-CN" altLang="en-US" dirty="0"/>
              <a:t>都是不重要的，通过散列表可以控制</a:t>
            </a:r>
            <a:r>
              <a:rPr lang="en-US" altLang="zh-CN" dirty="0"/>
              <a:t>grid</a:t>
            </a:r>
            <a:r>
              <a:rPr lang="zh-CN" altLang="en-US" dirty="0"/>
              <a:t>占用的大小（用</a:t>
            </a:r>
            <a:r>
              <a:rPr lang="en-US" altLang="zh-CN" dirty="0"/>
              <a:t>T</a:t>
            </a:r>
            <a:r>
              <a:rPr lang="zh-CN" altLang="en-US" dirty="0"/>
              <a:t>控制），同时使用多分辨率的</a:t>
            </a:r>
            <a:r>
              <a:rPr lang="en-US" altLang="zh-CN" dirty="0"/>
              <a:t>grid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99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31CAA-EC41-73D5-6A4C-F5E2EC8D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Instant-NGP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加速效果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BECA39-AF3C-5E38-ADA1-4E2A9487A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746"/>
            <a:ext cx="12192000" cy="4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04076-7406-FE6F-D2E6-65AF2BC9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Instant-NGP </a:t>
            </a:r>
            <a:r>
              <a:rPr lang="zh-CN" altLang="en-US" dirty="0"/>
              <a:t>演示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CCA8E8-016A-A7D2-CBB6-0B384D65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05" y="2505353"/>
            <a:ext cx="75715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1F2328"/>
                </a:solidFill>
                <a:effectLst/>
                <a:latin typeface="Arial Unicode MS"/>
                <a:ea typeface="ui-monospace"/>
              </a:rPr>
              <a:t>./instant-ngp data/nerf/fox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3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67B89-D81E-263F-E28F-59BEB0C6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67"/>
            <a:ext cx="10515600" cy="1325563"/>
          </a:xfrm>
        </p:spPr>
        <p:txBody>
          <a:bodyPr/>
          <a:lstStyle/>
          <a:p>
            <a:r>
              <a:rPr lang="en-US" altLang="zh-CN" dirty="0" err="1"/>
              <a:t>NeRF</a:t>
            </a:r>
            <a:r>
              <a:rPr lang="zh-CN" altLang="en-US" dirty="0"/>
              <a:t>在人体重建的应用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F15090-4D4E-BE9A-79E7-90A6D7BC7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6" r="10884"/>
          <a:stretch/>
        </p:blipFill>
        <p:spPr>
          <a:xfrm>
            <a:off x="6795796" y="0"/>
            <a:ext cx="5315339" cy="1476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C31583-B6D6-0638-22CF-5D35EB50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91" y="1531742"/>
            <a:ext cx="7646617" cy="23457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0B0731A-6426-6457-91E0-DCFADFDD859A}"/>
              </a:ext>
            </a:extLst>
          </p:cNvPr>
          <p:cNvSpPr txBox="1"/>
          <p:nvPr/>
        </p:nvSpPr>
        <p:spPr>
          <a:xfrm>
            <a:off x="625151" y="4325364"/>
            <a:ext cx="806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给定一段视频</a:t>
            </a:r>
            <a:r>
              <a:rPr lang="en-US" altLang="zh-CN" dirty="0"/>
              <a:t>,</a:t>
            </a:r>
            <a:r>
              <a:rPr lang="zh-CN" altLang="en-US" dirty="0"/>
              <a:t>先追踪视频中每一帧的</a:t>
            </a:r>
            <a:r>
              <a:rPr lang="en-US" altLang="zh-CN" dirty="0"/>
              <a:t>FLAME</a:t>
            </a:r>
            <a:r>
              <a:rPr lang="zh-CN" altLang="en-US" dirty="0"/>
              <a:t>人脸表情和姿态。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9AE37D-48FB-FAF2-FD2C-99BE591E50DB}"/>
              </a:ext>
            </a:extLst>
          </p:cNvPr>
          <p:cNvSpPr txBox="1"/>
          <p:nvPr/>
        </p:nvSpPr>
        <p:spPr>
          <a:xfrm>
            <a:off x="625151" y="3984171"/>
            <a:ext cx="310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流程：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7342CF6-86A5-47BB-C810-DF6DF3A6C004}"/>
                  </a:ext>
                </a:extLst>
              </p:cNvPr>
              <p:cNvSpPr txBox="1"/>
              <p:nvPr/>
            </p:nvSpPr>
            <p:spPr>
              <a:xfrm>
                <a:off x="625151" y="4694696"/>
                <a:ext cx="11420671" cy="148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对于某一帧，在当前空间中的相机射线上进行采样，对于采样点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n"/>
                </a:pPr>
                <a:r>
                  <a:rPr lang="zh-CN" altLang="en-US" dirty="0"/>
                  <a:t>找到离该点最近的人脸网格上的三角形，并根据标准空间中对应的三角形计算两个三角形间的变形矩阵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pPr marL="742950" lvl="1" indent="-285750">
                  <a:buFont typeface="Wingdings" panose="05000000000000000000" pitchFamily="2" charset="2"/>
                  <a:buChar char="n"/>
                </a:pPr>
                <a:r>
                  <a:rPr lang="zh-CN" altLang="en-US" dirty="0"/>
                  <a:t>根据变形矩阵，将点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变形</m:t>
                    </m:r>
                  </m:oMath>
                </a14:m>
                <a:r>
                  <a:rPr lang="zh-CN" altLang="en-US" dirty="0"/>
                  <a:t>到标准空间点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742950" lvl="1" indent="-285750">
                  <a:buFont typeface="Wingdings" panose="05000000000000000000" pitchFamily="2" charset="2"/>
                  <a:buChar char="n"/>
                </a:pPr>
                <a:r>
                  <a:rPr lang="zh-CN" altLang="en-US" dirty="0"/>
                  <a:t>根据</a:t>
                </a:r>
                <a:r>
                  <a:rPr lang="en-US" altLang="zh-CN" dirty="0"/>
                  <a:t>multi-resolution hashing</a:t>
                </a:r>
                <a:r>
                  <a:rPr lang="zh-CN" altLang="en-US" dirty="0"/>
                  <a:t>表得到点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处</m:t>
                    </m:r>
                  </m:oMath>
                </a14:m>
                <a:r>
                  <a:rPr lang="zh-CN" altLang="en-US" dirty="0"/>
                  <a:t>的特征向量，并和人脸表情系数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zh-CN" altLang="en-US" dirty="0"/>
                  <a:t>编码的视线方向</a:t>
                </a:r>
                <a:r>
                  <a:rPr lang="en-US" altLang="zh-CN" dirty="0"/>
                  <a:t>d</a:t>
                </a:r>
                <a:r>
                  <a:rPr lang="zh-CN" altLang="en-US" dirty="0"/>
                  <a:t>一起传入</a:t>
                </a:r>
                <a:r>
                  <a:rPr lang="en-US" altLang="zh-CN" dirty="0"/>
                  <a:t>MLP</a:t>
                </a:r>
                <a:r>
                  <a:rPr lang="zh-CN" altLang="en-US" dirty="0"/>
                  <a:t>得到点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对应</m:t>
                    </m:r>
                  </m:oMath>
                </a14:m>
                <a:r>
                  <a:rPr lang="zh-CN" altLang="en-US" dirty="0"/>
                  <a:t>的密度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</m:oMath>
                </a14:m>
                <a:r>
                  <a:rPr lang="zh-CN" altLang="en-US" dirty="0"/>
                  <a:t>颜色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7342CF6-86A5-47BB-C810-DF6DF3A6C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1" y="4694696"/>
                <a:ext cx="11420671" cy="1484765"/>
              </a:xfrm>
              <a:prstGeom prst="rect">
                <a:avLst/>
              </a:prstGeom>
              <a:blipFill>
                <a:blip r:embed="rId4"/>
                <a:stretch>
                  <a:fillRect l="-374" t="-2049" r="-1975" b="-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6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14297-E7A6-2382-7CEA-DE06E89F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重建效果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F98442-07AD-7852-B42C-8FB3FFBA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4" y="1570944"/>
            <a:ext cx="71247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4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259AD-ACDA-80EA-D146-D00AC8FB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00B45A-9F3C-566B-1CD0-94ABDADF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(Volume Rendering)</a:t>
            </a:r>
          </a:p>
          <a:p>
            <a:r>
              <a:rPr lang="en-US" altLang="zh-CN" dirty="0" err="1"/>
              <a:t>NeRF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Instant-NGP</a:t>
            </a:r>
          </a:p>
          <a:p>
            <a:r>
              <a:rPr lang="en-US" altLang="zh-CN" dirty="0" err="1"/>
              <a:t>NeRF</a:t>
            </a:r>
            <a:r>
              <a:rPr lang="zh-CN" altLang="en-US" dirty="0"/>
              <a:t>在人体重建的应用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175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434A7F1-18AD-5530-C1BB-78E55033A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</a:t>
            </a: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134C8E74-FE98-4550-9966-56ABAD051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56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2196C-4282-3E51-AE37-90E6F645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(Volume Rendering)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A0754-FBBC-73E3-C60E-300A1395A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原本用于渲染半透明材质，如烟、云、玉等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由</a:t>
            </a:r>
            <a:r>
              <a:rPr lang="en-US" altLang="zh-CN" dirty="0"/>
              <a:t>Nelson Max</a:t>
            </a:r>
            <a:r>
              <a:rPr lang="zh-CN" altLang="en-US" dirty="0"/>
              <a:t>于</a:t>
            </a:r>
            <a:r>
              <a:rPr lang="en-US" altLang="zh-CN" dirty="0"/>
              <a:t>1995</a:t>
            </a:r>
            <a:r>
              <a:rPr lang="zh-CN" altLang="en-US" dirty="0"/>
              <a:t>年提出的近似模型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026" name="Picture 2" descr="体渲染数学原理">
            <a:extLst>
              <a:ext uri="{FF2B5EF4-FFF2-40B4-BE49-F238E27FC236}">
                <a16:creationId xmlns:a16="http://schemas.microsoft.com/office/drawing/2014/main" id="{F5E292A0-EE00-8222-FED7-E5A6A66D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76" y="3216276"/>
            <a:ext cx="5660571" cy="35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478CB7-A027-0127-A56D-15FB27047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3" y="4633897"/>
            <a:ext cx="5545519" cy="14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6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DA657-447C-505D-A6ED-75F5BAEC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(Volume Rendering)</a:t>
            </a:r>
            <a:r>
              <a:rPr lang="zh-CN" altLang="en-US" dirty="0"/>
              <a:t>原理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507C60-A573-B4E9-E3C0-944C899B7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体渲染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本质上</a:t>
                </a:r>
                <a:r>
                  <a:rPr lang="zh-CN" altLang="en-US" dirty="0"/>
                  <a:t>是对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光子穿过介质的过程</a:t>
                </a:r>
                <a:r>
                  <a:rPr lang="zh-CN" altLang="en-US" dirty="0"/>
                  <a:t>的近似模拟</a:t>
                </a:r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由四部分组成：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solidFill>
                          <a:srgbClr val="EAA458"/>
                        </a:solidFill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>
                    <a:solidFill>
                      <a:srgbClr val="EAA458"/>
                    </a:solidFill>
                  </a:rPr>
                  <a:t>入射光，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>
                        <a:solidFill>
                          <a:srgbClr val="EAA458"/>
                        </a:solidFill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>
                    <a:solidFill>
                      <a:srgbClr val="EAA458"/>
                    </a:solidFill>
                  </a:rPr>
                  <a:t>出射光</a:t>
                </a:r>
                <a:endParaRPr lang="en-US" altLang="zh-CN" dirty="0">
                  <a:solidFill>
                    <a:srgbClr val="EAA458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1.</a:t>
                </a:r>
                <a:r>
                  <a:rPr lang="zh-CN" altLang="en-US" dirty="0"/>
                  <a:t>吸收      </a:t>
                </a:r>
                <a:r>
                  <a:rPr lang="en-US" altLang="zh-CN" dirty="0"/>
                  <a:t>(absorption)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2.</a:t>
                </a:r>
                <a:r>
                  <a:rPr lang="zh-CN" altLang="en-US" dirty="0"/>
                  <a:t>放射</a:t>
                </a:r>
                <a:r>
                  <a:rPr lang="en-US" altLang="zh-CN" dirty="0"/>
                  <a:t>      (emission)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3.</a:t>
                </a:r>
                <a:r>
                  <a:rPr lang="zh-CN" altLang="en-US" dirty="0"/>
                  <a:t>外散射（</a:t>
                </a:r>
                <a:r>
                  <a:rPr lang="en-US" altLang="zh-CN" dirty="0"/>
                  <a:t>out-scattering)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4.</a:t>
                </a:r>
                <a:r>
                  <a:rPr lang="zh-CN" altLang="en-US" dirty="0"/>
                  <a:t>内散射（</a:t>
                </a:r>
                <a:r>
                  <a:rPr lang="en-US" altLang="zh-CN" dirty="0"/>
                  <a:t>in-scattering)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507C60-A573-B4E9-E3C0-944C899B7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光的全部动作">
            <a:extLst>
              <a:ext uri="{FF2B5EF4-FFF2-40B4-BE49-F238E27FC236}">
                <a16:creationId xmlns:a16="http://schemas.microsoft.com/office/drawing/2014/main" id="{E6159446-ED16-3925-37DE-5A3B9045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352" y="2828598"/>
            <a:ext cx="5371322" cy="2064699"/>
          </a:xfrm>
          <a:prstGeom prst="rect">
            <a:avLst/>
          </a:prstGeom>
        </p:spPr>
      </p:pic>
      <p:pic>
        <p:nvPicPr>
          <p:cNvPr id="9" name="光的吸收">
            <a:extLst>
              <a:ext uri="{FF2B5EF4-FFF2-40B4-BE49-F238E27FC236}">
                <a16:creationId xmlns:a16="http://schemas.microsoft.com/office/drawing/2014/main" id="{F9EE0CF9-792C-40F2-1FA4-D1EE8D39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28" y="3082026"/>
            <a:ext cx="5802170" cy="1407113"/>
          </a:xfrm>
          <a:prstGeom prst="rect">
            <a:avLst/>
          </a:prstGeom>
        </p:spPr>
      </p:pic>
      <p:pic>
        <p:nvPicPr>
          <p:cNvPr id="11" name="光的放射">
            <a:extLst>
              <a:ext uri="{FF2B5EF4-FFF2-40B4-BE49-F238E27FC236}">
                <a16:creationId xmlns:a16="http://schemas.microsoft.com/office/drawing/2014/main" id="{8E92F175-6B3F-A788-DB7A-E5871B7958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137"/>
          <a:stretch/>
        </p:blipFill>
        <p:spPr>
          <a:xfrm>
            <a:off x="6272632" y="3060435"/>
            <a:ext cx="5515042" cy="1407112"/>
          </a:xfrm>
          <a:prstGeom prst="rect">
            <a:avLst/>
          </a:prstGeom>
        </p:spPr>
      </p:pic>
      <p:pic>
        <p:nvPicPr>
          <p:cNvPr id="13" name="光的外散射">
            <a:extLst>
              <a:ext uri="{FF2B5EF4-FFF2-40B4-BE49-F238E27FC236}">
                <a16:creationId xmlns:a16="http://schemas.microsoft.com/office/drawing/2014/main" id="{80847E47-AB69-0311-6259-CCED8EF54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911" y="3008165"/>
            <a:ext cx="5049763" cy="1862205"/>
          </a:xfrm>
          <a:prstGeom prst="rect">
            <a:avLst/>
          </a:prstGeom>
        </p:spPr>
      </p:pic>
      <p:pic>
        <p:nvPicPr>
          <p:cNvPr id="15" name="光的内散射">
            <a:extLst>
              <a:ext uri="{FF2B5EF4-FFF2-40B4-BE49-F238E27FC236}">
                <a16:creationId xmlns:a16="http://schemas.microsoft.com/office/drawing/2014/main" id="{0C39FA92-18F4-CCF3-109F-B2FED9543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352" y="3041888"/>
            <a:ext cx="5240542" cy="1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45EAD-A3D8-6B23-22AC-DEA96C06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-</a:t>
            </a:r>
            <a:r>
              <a:rPr lang="zh-CN" altLang="en-US" dirty="0"/>
              <a:t>吸收</a:t>
            </a:r>
            <a:r>
              <a:rPr lang="en-US" altLang="zh-CN" dirty="0"/>
              <a:t>(absorption)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4535A6-A8B7-DCB6-06D7-01589A18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528" y="365125"/>
            <a:ext cx="3978455" cy="15464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0F7544-0A7E-61A5-E1FB-97157DB5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7" y="2425960"/>
            <a:ext cx="3659154" cy="3813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06E7AC-B2CE-4736-BED8-DF853236B8F0}"/>
                  </a:ext>
                </a:extLst>
              </p:cNvPr>
              <p:cNvSpPr txBox="1"/>
              <p:nvPr/>
            </p:nvSpPr>
            <p:spPr>
              <a:xfrm>
                <a:off x="4013720" y="2102794"/>
                <a:ext cx="8388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设粒子是半径为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r</a:t>
                </a:r>
                <a:r>
                  <a:rPr lang="zh-CN" altLang="en-US" dirty="0"/>
                  <a:t>的球体，则每个粒子在材质中的横截面的投影面积为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06E7AC-B2CE-4736-BED8-DF853236B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20" y="2102794"/>
                <a:ext cx="8388221" cy="369332"/>
              </a:xfrm>
              <a:prstGeom prst="rect">
                <a:avLst/>
              </a:prstGeom>
              <a:blipFill>
                <a:blip r:embed="rId4"/>
                <a:stretch>
                  <a:fillRect l="-581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DB20B6-8F60-F435-CFBD-10EF8CBE9821}"/>
                  </a:ext>
                </a:extLst>
              </p:cNvPr>
              <p:cNvSpPr txBox="1"/>
              <p:nvPr/>
            </p:nvSpPr>
            <p:spPr>
              <a:xfrm>
                <a:off x="4013720" y="2782669"/>
                <a:ext cx="71923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设一个足够薄的材质圆柱宽度</a:t>
                </a:r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为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zh-CN" altLang="en-US" dirty="0"/>
                  <a:t>薄到粒子之间不会互相重叠），底面积为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E</a:t>
                </a:r>
                <a:r>
                  <a:rPr lang="zh-CN" altLang="en-US" dirty="0"/>
                  <a:t>，其粒子密度为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b="0" dirty="0"/>
                  <a:t>,</a:t>
                </a:r>
                <a:r>
                  <a:rPr lang="zh-CN" altLang="en-US" b="0" dirty="0"/>
                  <a:t>则：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DB20B6-8F60-F435-CFBD-10EF8CBE9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20" y="2782669"/>
                <a:ext cx="7192345" cy="646331"/>
              </a:xfrm>
              <a:prstGeom prst="rect">
                <a:avLst/>
              </a:prstGeom>
              <a:blipFill>
                <a:blip r:embed="rId5"/>
                <a:stretch>
                  <a:fillRect l="-678" t="-4673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D3201-3F49-0F4E-F2F9-12077113DCF8}"/>
                  </a:ext>
                </a:extLst>
              </p:cNvPr>
              <p:cNvSpPr txBox="1"/>
              <p:nvPr/>
            </p:nvSpPr>
            <p:spPr>
              <a:xfrm>
                <a:off x="4013720" y="3616882"/>
                <a:ext cx="7627192" cy="76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圆柱体积为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Δs</m:t>
                    </m:r>
                    <m: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-&gt;</a:t>
                </a:r>
                <a:r>
                  <a:rPr lang="zh-CN" altLang="en-US" dirty="0"/>
                  <a:t>在圆柱内的粒子数为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-&gt;</a:t>
                </a:r>
                <a:r>
                  <a:rPr lang="zh-CN" altLang="en-US" dirty="0"/>
                  <a:t>粒子总遮挡面积为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𝑠𝐴</m:t>
                    </m:r>
                  </m:oMath>
                </a14:m>
                <a:r>
                  <a:rPr lang="en-US" altLang="zh-CN" dirty="0"/>
                  <a:t>-&gt;</a:t>
                </a:r>
                <a:r>
                  <a:rPr lang="zh-CN" altLang="en-US" dirty="0"/>
                  <a:t>遮挡面积占整个底面积的比例为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𝑠𝐴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D3201-3F49-0F4E-F2F9-12077113D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20" y="3616882"/>
                <a:ext cx="7627192" cy="768993"/>
              </a:xfrm>
              <a:prstGeom prst="rect">
                <a:avLst/>
              </a:prstGeom>
              <a:blipFill>
                <a:blip r:embed="rId6"/>
                <a:stretch>
                  <a:fillRect l="-639" t="-3968" r="-639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1F80153-E474-E313-3733-7F5AD950EBF1}"/>
                  </a:ext>
                </a:extLst>
              </p:cNvPr>
              <p:cNvSpPr txBox="1"/>
              <p:nvPr/>
            </p:nvSpPr>
            <p:spPr>
              <a:xfrm>
                <a:off x="4154750" y="4607511"/>
                <a:ext cx="69245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即，从一段发射大量光子，另一端接收时，会有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/>
                  <a:t>比例的衰减，有：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Δs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dirty="0"/>
                  <a:t>其中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s</a:t>
                </a:r>
                <a:r>
                  <a:rPr lang="zh-CN" altLang="en-US" dirty="0"/>
                  <a:t>为距离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1F80153-E474-E313-3733-7F5AD950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50" y="4607511"/>
                <a:ext cx="6924582" cy="1200329"/>
              </a:xfrm>
              <a:prstGeom prst="rect">
                <a:avLst/>
              </a:prstGeom>
              <a:blipFill>
                <a:blip r:embed="rId7"/>
                <a:stretch>
                  <a:fillRect l="-793" t="-3046" r="-264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895A58-7B72-18AA-4914-194F0428C038}"/>
                  </a:ext>
                </a:extLst>
              </p:cNvPr>
              <p:cNvSpPr txBox="1"/>
              <p:nvPr/>
            </p:nvSpPr>
            <p:spPr>
              <a:xfrm>
                <a:off x="4154750" y="5834473"/>
                <a:ext cx="7110274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ym typeface="Wingdings" panose="05000000000000000000" pitchFamily="2" charset="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𝜌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zh-CN" altLang="en-US" dirty="0"/>
                  <a:t>吸收的常微分方程为</a:t>
                </a:r>
                <a:r>
                  <a:rPr lang="zh-CN" altLang="en-US" dirty="0">
                    <a:sym typeface="Wingdings" panose="05000000000000000000" pitchFamily="2" charset="2"/>
                  </a:rPr>
                  <a:t>：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algn="ctr"/>
                <a:r>
                  <a:rPr lang="zh-CN" alt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895A58-7B72-18AA-4914-194F0428C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50" y="5834473"/>
                <a:ext cx="7110274" cy="768287"/>
              </a:xfrm>
              <a:prstGeom prst="rect">
                <a:avLst/>
              </a:prstGeom>
              <a:blipFill>
                <a:blip r:embed="rId8"/>
                <a:stretch>
                  <a:fillRect l="-772" t="-3968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1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F72D0-B073-CAE9-8DD9-B5B764B0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-</a:t>
            </a:r>
            <a:r>
              <a:rPr lang="zh-CN" altLang="en-US" dirty="0"/>
              <a:t>放射</a:t>
            </a:r>
            <a:r>
              <a:rPr lang="en-US" altLang="zh-CN" dirty="0"/>
              <a:t>(emission)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BD1903C-8C96-73C3-DAFE-4797F99D2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798" y="538725"/>
            <a:ext cx="4267200" cy="131445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424966-BB37-E0AC-51C3-289295C43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" y="2679691"/>
            <a:ext cx="3659154" cy="3813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11B572-A1BA-1CC2-1BF9-6D5EB71678F2}"/>
                  </a:ext>
                </a:extLst>
              </p:cNvPr>
              <p:cNvSpPr txBox="1"/>
              <p:nvPr/>
            </p:nvSpPr>
            <p:spPr>
              <a:xfrm>
                <a:off x="4341181" y="2565647"/>
                <a:ext cx="6285390" cy="76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设粒子单位横截面积发光强度为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粒子总数为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总光强为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则接收到的平均光强为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11B572-A1BA-1CC2-1BF9-6D5EB7167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81" y="2565647"/>
                <a:ext cx="6285390" cy="768993"/>
              </a:xfrm>
              <a:prstGeom prst="rect">
                <a:avLst/>
              </a:prstGeom>
              <a:blipFill>
                <a:blip r:embed="rId4"/>
                <a:stretch>
                  <a:fillRect l="-776" t="-4762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A49586-DF1A-8615-5883-D939B1863027}"/>
                  </a:ext>
                </a:extLst>
              </p:cNvPr>
              <p:cNvSpPr txBox="1"/>
              <p:nvPr/>
            </p:nvSpPr>
            <p:spPr>
              <a:xfrm>
                <a:off x="4554245" y="3675355"/>
                <a:ext cx="5859262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放射部分的常微分方程为：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A49586-DF1A-8615-5883-D939B1863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5" y="3675355"/>
                <a:ext cx="5859262" cy="895245"/>
              </a:xfrm>
              <a:prstGeom prst="rect">
                <a:avLst/>
              </a:prstGeom>
              <a:blipFill>
                <a:blip r:embed="rId5"/>
                <a:stretch>
                  <a:fillRect l="-832" t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2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0C952-B8DB-E938-70FC-F5FFAAB7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-</a:t>
            </a:r>
            <a:r>
              <a:rPr lang="zh-CN" altLang="en-US" dirty="0"/>
              <a:t>外散射</a:t>
            </a:r>
            <a:r>
              <a:rPr lang="en-US" altLang="zh-CN" dirty="0"/>
              <a:t>(out-scattering)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7DBF501-F22A-4093-FD4C-33286DF42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9"/>
          <a:stretch/>
        </p:blipFill>
        <p:spPr>
          <a:xfrm>
            <a:off x="8442666" y="458863"/>
            <a:ext cx="3616171" cy="154516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BE4F5C3-2193-A53A-7BF6-2BC71F006513}"/>
                  </a:ext>
                </a:extLst>
              </p:cNvPr>
              <p:cNvSpPr txBox="1"/>
              <p:nvPr/>
            </p:nvSpPr>
            <p:spPr>
              <a:xfrm>
                <a:off x="838200" y="2902998"/>
                <a:ext cx="8066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与吸收相似，外散射程度和光学厚度相关，用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表示外散射对光线削弱的比例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BE4F5C3-2193-A53A-7BF6-2BC71F00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02998"/>
                <a:ext cx="8066103" cy="369332"/>
              </a:xfrm>
              <a:prstGeom prst="rect">
                <a:avLst/>
              </a:prstGeom>
              <a:blipFill>
                <a:blip r:embed="rId3"/>
                <a:stretch>
                  <a:fillRect l="-68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2639EB-313C-151E-BA05-18EDAF34D30A}"/>
                  </a:ext>
                </a:extLst>
              </p:cNvPr>
              <p:cNvSpPr txBox="1"/>
              <p:nvPr/>
            </p:nvSpPr>
            <p:spPr>
              <a:xfrm>
                <a:off x="838200" y="3585671"/>
                <a:ext cx="8066103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所以外散射部分的常微分方程为：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2639EB-313C-151E-BA05-18EDAF34D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5671"/>
                <a:ext cx="8066103" cy="895310"/>
              </a:xfrm>
              <a:prstGeom prst="rect">
                <a:avLst/>
              </a:prstGeom>
              <a:blipFill>
                <a:blip r:embed="rId4"/>
                <a:stretch>
                  <a:fillRect l="-680" t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0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E8018-A210-8699-3324-1EFFF06E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-</a:t>
            </a:r>
            <a:r>
              <a:rPr lang="zh-CN" altLang="en-US" dirty="0"/>
              <a:t>内散射</a:t>
            </a:r>
            <a:r>
              <a:rPr lang="en-US" altLang="zh-CN" dirty="0"/>
              <a:t>(in-scattering)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6849DD-577E-E886-3D0F-51B90D70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52" y="1340806"/>
            <a:ext cx="6553200" cy="188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7FBAA-B520-912F-4799-A7DDDD9B5638}"/>
                  </a:ext>
                </a:extLst>
              </p:cNvPr>
              <p:cNvSpPr txBox="1"/>
              <p:nvPr/>
            </p:nvSpPr>
            <p:spPr>
              <a:xfrm>
                <a:off x="506026" y="1690688"/>
                <a:ext cx="4294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近似地，认为其他光路辐射强度为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7FBAA-B520-912F-4799-A7DDDD9B5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6" y="1690688"/>
                <a:ext cx="4294573" cy="369332"/>
              </a:xfrm>
              <a:prstGeom prst="rect">
                <a:avLst/>
              </a:prstGeom>
              <a:blipFill>
                <a:blip r:embed="rId3"/>
                <a:stretch>
                  <a:fillRect l="-113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64BD0E-F225-E547-842D-66E3F9E96B26}"/>
                  </a:ext>
                </a:extLst>
              </p:cNvPr>
              <p:cNvSpPr txBox="1"/>
              <p:nvPr/>
            </p:nvSpPr>
            <p:spPr>
              <a:xfrm>
                <a:off x="506026" y="2805344"/>
                <a:ext cx="5264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设散射到当前光路时的能量损失为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（与外散射系数一致，因为都是散射）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64BD0E-F225-E547-842D-66E3F9E96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6" y="2805344"/>
                <a:ext cx="5264459" cy="646331"/>
              </a:xfrm>
              <a:prstGeom prst="rect">
                <a:avLst/>
              </a:prstGeom>
              <a:blipFill>
                <a:blip r:embed="rId4"/>
                <a:stretch>
                  <a:fillRect l="-92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1CD0E7-4F53-587F-38DF-9F125514DF71}"/>
                  </a:ext>
                </a:extLst>
              </p:cNvPr>
              <p:cNvSpPr txBox="1"/>
              <p:nvPr/>
            </p:nvSpPr>
            <p:spPr>
              <a:xfrm>
                <a:off x="506026" y="4216893"/>
                <a:ext cx="6365291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所以，内散射部分的常微分方程为：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1CD0E7-4F53-587F-38DF-9F125514D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6" y="4216893"/>
                <a:ext cx="6365291" cy="895310"/>
              </a:xfrm>
              <a:prstGeom prst="rect">
                <a:avLst/>
              </a:prstGeom>
              <a:blipFill>
                <a:blip r:embed="rId5"/>
                <a:stretch>
                  <a:fillRect l="-766" t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3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765A07-68C8-2434-38FD-B826A8C7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4"/>
            <a:ext cx="10515600" cy="1325563"/>
          </a:xfrm>
        </p:spPr>
        <p:txBody>
          <a:bodyPr/>
          <a:lstStyle/>
          <a:p>
            <a:r>
              <a:rPr lang="zh-CN" altLang="en-US" dirty="0"/>
              <a:t>体渲染方程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5D3FCF-1692-4486-F4C1-3E687D8CA1E6}"/>
              </a:ext>
            </a:extLst>
          </p:cNvPr>
          <p:cNvSpPr txBox="1"/>
          <p:nvPr/>
        </p:nvSpPr>
        <p:spPr>
          <a:xfrm>
            <a:off x="2228295" y="2413332"/>
            <a:ext cx="1793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吸收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absorbing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453E53-5D26-7A2E-8F6A-95C6F3C1BD5E}"/>
                  </a:ext>
                </a:extLst>
              </p:cNvPr>
              <p:cNvSpPr txBox="1"/>
              <p:nvPr/>
            </p:nvSpPr>
            <p:spPr>
              <a:xfrm>
                <a:off x="676922" y="1687492"/>
                <a:ext cx="10020670" cy="910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453E53-5D26-7A2E-8F6A-95C6F3C1B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22" y="1687492"/>
                <a:ext cx="10020670" cy="910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4261E41-A00A-B40E-C0E0-7C97B502503C}"/>
              </a:ext>
            </a:extLst>
          </p:cNvPr>
          <p:cNvSpPr txBox="1"/>
          <p:nvPr/>
        </p:nvSpPr>
        <p:spPr>
          <a:xfrm>
            <a:off x="4148829" y="2444109"/>
            <a:ext cx="194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</a:rPr>
              <a:t>外散射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out-scattering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64B9F2-A216-5740-B939-76B7534F0F61}"/>
              </a:ext>
            </a:extLst>
          </p:cNvPr>
          <p:cNvSpPr txBox="1"/>
          <p:nvPr/>
        </p:nvSpPr>
        <p:spPr>
          <a:xfrm>
            <a:off x="6454065" y="2458933"/>
            <a:ext cx="1367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</a:rPr>
              <a:t>放射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emission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CC0FB5-0F6B-454D-A100-80F45359877A}"/>
              </a:ext>
            </a:extLst>
          </p:cNvPr>
          <p:cNvSpPr txBox="1"/>
          <p:nvPr/>
        </p:nvSpPr>
        <p:spPr>
          <a:xfrm>
            <a:off x="8179292" y="2458932"/>
            <a:ext cx="194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</a:rPr>
              <a:t>内散射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in-scattering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1ECD60-7546-D7F4-41F0-41D49C54EC0C}"/>
                  </a:ext>
                </a:extLst>
              </p:cNvPr>
              <p:cNvSpPr txBox="1"/>
              <p:nvPr/>
            </p:nvSpPr>
            <p:spPr>
              <a:xfrm>
                <a:off x="559293" y="3018408"/>
                <a:ext cx="9863091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NeRF</a:t>
                </a:r>
                <a:r>
                  <a:rPr lang="zh-CN" altLang="en-US" dirty="0"/>
                  <a:t>使用简化版本的体渲染方程（定义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  <a:r>
                  <a:rPr lang="en-US" altLang="zh-CN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1ECD60-7546-D7F4-41F0-41D49C54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3" y="3018408"/>
                <a:ext cx="9863091" cy="895310"/>
              </a:xfrm>
              <a:prstGeom prst="rect">
                <a:avLst/>
              </a:prstGeom>
              <a:blipFill>
                <a:blip r:embed="rId3"/>
                <a:stretch>
                  <a:fillRect l="-556" t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AD8481-5E41-27B8-8B46-E76FADC38AE2}"/>
                  </a:ext>
                </a:extLst>
              </p:cNvPr>
              <p:cNvSpPr txBox="1"/>
              <p:nvPr/>
            </p:nvSpPr>
            <p:spPr>
              <a:xfrm>
                <a:off x="517124" y="3913718"/>
                <a:ext cx="10180468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解出该微分方程，有：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e>
                              </m:nary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为入射光强度，</a:t>
                </a:r>
                <a:r>
                  <a:rPr lang="en-US" altLang="zh-CN" dirty="0" err="1"/>
                  <a:t>NeRF</a:t>
                </a:r>
                <a:r>
                  <a:rPr lang="zh-CN" altLang="en-US" dirty="0"/>
                  <a:t>将其看做背景光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AD8481-5E41-27B8-8B46-E76FADC38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4" y="3913718"/>
                <a:ext cx="10180468" cy="1246560"/>
              </a:xfrm>
              <a:prstGeom prst="rect">
                <a:avLst/>
              </a:prstGeom>
              <a:blipFill>
                <a:blip r:embed="rId4"/>
                <a:stretch>
                  <a:fillRect l="-539" t="-2439" b="-68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DBD2C2E-4C0C-7A77-36BD-BE1F2AE77280}"/>
                  </a:ext>
                </a:extLst>
              </p:cNvPr>
              <p:cNvSpPr txBox="1"/>
              <p:nvPr/>
            </p:nvSpPr>
            <p:spPr>
              <a:xfrm>
                <a:off x="559293" y="5160278"/>
                <a:ext cx="8682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NeRF</a:t>
                </a:r>
                <a:r>
                  <a:rPr lang="zh-CN" altLang="en-US" dirty="0"/>
                  <a:t>进一步简化模型：设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都相等，用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表示，且令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，则有：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DBD2C2E-4C0C-7A77-36BD-BE1F2AE7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3" y="5160278"/>
                <a:ext cx="8682361" cy="369332"/>
              </a:xfrm>
              <a:prstGeom prst="rect">
                <a:avLst/>
              </a:prstGeom>
              <a:blipFill>
                <a:blip r:embed="rId5"/>
                <a:stretch>
                  <a:fillRect l="-63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6A99586C-2A3A-CAC1-4F85-21C2D6769A62}"/>
              </a:ext>
            </a:extLst>
          </p:cNvPr>
          <p:cNvSpPr txBox="1"/>
          <p:nvPr/>
        </p:nvSpPr>
        <p:spPr>
          <a:xfrm>
            <a:off x="559293" y="1038687"/>
            <a:ext cx="930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得到标准的体渲染方程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71C2730-C2C6-209C-733C-D6F6EC31B50E}"/>
                  </a:ext>
                </a:extLst>
              </p:cNvPr>
              <p:cNvSpPr txBox="1"/>
              <p:nvPr/>
            </p:nvSpPr>
            <p:spPr>
              <a:xfrm>
                <a:off x="2101788" y="5473032"/>
                <a:ext cx="7645894" cy="692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e>
                              </m:nary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71C2730-C2C6-209C-733C-D6F6EC31B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88" y="5473032"/>
                <a:ext cx="7645894" cy="692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E6DF5C-E4B4-3077-6E03-C83E874F8A69}"/>
                  </a:ext>
                </a:extLst>
              </p:cNvPr>
              <p:cNvSpPr txBox="1"/>
              <p:nvPr/>
            </p:nvSpPr>
            <p:spPr>
              <a:xfrm>
                <a:off x="3859936" y="6122223"/>
                <a:ext cx="6655664" cy="459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，其中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E6DF5C-E4B4-3077-6E03-C83E874F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36" y="6122223"/>
                <a:ext cx="6655664" cy="459934"/>
              </a:xfrm>
              <a:prstGeom prst="rect">
                <a:avLst/>
              </a:prstGeom>
              <a:blipFill>
                <a:blip r:embed="rId7"/>
                <a:stretch>
                  <a:fillRect l="-2564" t="-107895" b="-17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4CE4E1B3-0FF1-A92C-3845-56F1ED0F3D3F}"/>
              </a:ext>
            </a:extLst>
          </p:cNvPr>
          <p:cNvSpPr txBox="1"/>
          <p:nvPr/>
        </p:nvSpPr>
        <p:spPr>
          <a:xfrm>
            <a:off x="1327211" y="6212825"/>
            <a:ext cx="253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NeRF</a:t>
            </a:r>
            <a:r>
              <a:rPr lang="zh-CN" altLang="en-US" dirty="0">
                <a:solidFill>
                  <a:srgbClr val="FF0000"/>
                </a:solidFill>
              </a:rPr>
              <a:t>论文中的公式</a:t>
            </a:r>
            <a:r>
              <a:rPr lang="en-US" altLang="zh-CN" dirty="0">
                <a:solidFill>
                  <a:srgbClr val="FF0000"/>
                </a:solidFill>
              </a:rPr>
              <a:t>1-&gt;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1177</Words>
  <Application>Microsoft Office PowerPoint</Application>
  <PresentationFormat>宽屏</PresentationFormat>
  <Paragraphs>96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-apple-system</vt:lpstr>
      <vt:lpstr>Arial Unicode MS</vt:lpstr>
      <vt:lpstr>等线</vt:lpstr>
      <vt:lpstr>等线 Light</vt:lpstr>
      <vt:lpstr>Arial</vt:lpstr>
      <vt:lpstr>Cambria Math</vt:lpstr>
      <vt:lpstr>Wingdings</vt:lpstr>
      <vt:lpstr>Office 主题​​</vt:lpstr>
      <vt:lpstr>NeRF与人体重建</vt:lpstr>
      <vt:lpstr>目录</vt:lpstr>
      <vt:lpstr>体渲染(Volume Rendering)</vt:lpstr>
      <vt:lpstr>体渲染(Volume Rendering)原理</vt:lpstr>
      <vt:lpstr>体渲染-吸收(absorption)</vt:lpstr>
      <vt:lpstr>体渲染-放射(emission)</vt:lpstr>
      <vt:lpstr>体渲染-外散射(out-scattering)</vt:lpstr>
      <vt:lpstr>体渲染-内散射(in-scattering)</vt:lpstr>
      <vt:lpstr>体渲染方程</vt:lpstr>
      <vt:lpstr>计算机中的体渲染</vt:lpstr>
      <vt:lpstr>NeRF（neural radiance field ）</vt:lpstr>
      <vt:lpstr>NeRF改进（1）Encoding</vt:lpstr>
      <vt:lpstr>NeRF改进（2）分层采样</vt:lpstr>
      <vt:lpstr>对NeRF加速：voxel grid</vt:lpstr>
      <vt:lpstr>Instant-NGP</vt:lpstr>
      <vt:lpstr>Instant-NGP加速效果</vt:lpstr>
      <vt:lpstr>Instant-NGP 演示</vt:lpstr>
      <vt:lpstr>NeRF在人体重建的应用</vt:lpstr>
      <vt:lpstr>重建效果</vt:lpstr>
      <vt:lpstr>谢谢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Nerf与人体重建</dc:title>
  <dc:creator>feiran yu</dc:creator>
  <cp:lastModifiedBy>feiran yu</cp:lastModifiedBy>
  <cp:revision>148</cp:revision>
  <dcterms:created xsi:type="dcterms:W3CDTF">2023-08-05T07:34:26Z</dcterms:created>
  <dcterms:modified xsi:type="dcterms:W3CDTF">2023-08-16T06:52:03Z</dcterms:modified>
</cp:coreProperties>
</file>